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46"/>
  </p:notesMasterIdLst>
  <p:sldIdLst>
    <p:sldId id="256" r:id="rId3"/>
    <p:sldId id="540" r:id="rId4"/>
    <p:sldId id="539" r:id="rId5"/>
    <p:sldId id="308" r:id="rId6"/>
    <p:sldId id="267" r:id="rId7"/>
    <p:sldId id="328" r:id="rId8"/>
    <p:sldId id="329" r:id="rId9"/>
    <p:sldId id="313" r:id="rId10"/>
    <p:sldId id="314" r:id="rId11"/>
    <p:sldId id="393" r:id="rId12"/>
    <p:sldId id="316" r:id="rId13"/>
    <p:sldId id="317" r:id="rId14"/>
    <p:sldId id="318" r:id="rId15"/>
    <p:sldId id="701" r:id="rId16"/>
    <p:sldId id="322" r:id="rId17"/>
    <p:sldId id="319" r:id="rId18"/>
    <p:sldId id="541" r:id="rId19"/>
    <p:sldId id="320" r:id="rId20"/>
    <p:sldId id="542" r:id="rId21"/>
    <p:sldId id="324" r:id="rId22"/>
    <p:sldId id="323" r:id="rId23"/>
    <p:sldId id="326" r:id="rId24"/>
    <p:sldId id="325" r:id="rId25"/>
    <p:sldId id="543" r:id="rId26"/>
    <p:sldId id="544" r:id="rId27"/>
    <p:sldId id="546" r:id="rId28"/>
    <p:sldId id="547" r:id="rId29"/>
    <p:sldId id="687" r:id="rId30"/>
    <p:sldId id="688" r:id="rId31"/>
    <p:sldId id="692" r:id="rId32"/>
    <p:sldId id="693" r:id="rId33"/>
    <p:sldId id="694" r:id="rId34"/>
    <p:sldId id="691" r:id="rId35"/>
    <p:sldId id="589" r:id="rId36"/>
    <p:sldId id="590" r:id="rId37"/>
    <p:sldId id="591" r:id="rId38"/>
    <p:sldId id="695" r:id="rId39"/>
    <p:sldId id="696" r:id="rId40"/>
    <p:sldId id="697" r:id="rId41"/>
    <p:sldId id="698" r:id="rId42"/>
    <p:sldId id="699" r:id="rId43"/>
    <p:sldId id="700" r:id="rId44"/>
    <p:sldId id="702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AB7DCC-FB13-4DF2-B595-86DAC0B4855C}" v="2" dt="2022-12-20T01:59:49.3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57" autoAdjust="0"/>
    <p:restoredTop sz="80632" autoAdjust="0"/>
  </p:normalViewPr>
  <p:slideViewPr>
    <p:cSldViewPr snapToGrid="0">
      <p:cViewPr varScale="1">
        <p:scale>
          <a:sx n="53" d="100"/>
          <a:sy n="53" d="100"/>
        </p:scale>
        <p:origin x="56" y="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-981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microsoft.com/office/2015/10/relationships/revisionInfo" Target="revisionInfo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BF1F72-D5C6-45C1-8861-C60BF5F24714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997C9A2-714F-40F1-A449-E3B567BF2191}">
      <dgm:prSet custT="1"/>
      <dgm:spPr/>
      <dgm:t>
        <a:bodyPr/>
        <a:lstStyle/>
        <a:p>
          <a:r>
            <a:rPr lang="en-US" sz="2400" dirty="0"/>
            <a:t>The Structural Scale</a:t>
          </a:r>
        </a:p>
      </dgm:t>
    </dgm:pt>
    <dgm:pt modelId="{BA698C14-60FB-412B-AEAE-731859E29542}" type="parTrans" cxnId="{2075DAD4-179E-4962-A3A4-8AF294EC5EA6}">
      <dgm:prSet/>
      <dgm:spPr/>
      <dgm:t>
        <a:bodyPr/>
        <a:lstStyle/>
        <a:p>
          <a:endParaRPr lang="en-US" sz="2400"/>
        </a:p>
      </dgm:t>
    </dgm:pt>
    <dgm:pt modelId="{422E5A6E-833A-4E82-AE6D-14E4A987983A}" type="sibTrans" cxnId="{2075DAD4-179E-4962-A3A4-8AF294EC5EA6}">
      <dgm:prSet/>
      <dgm:spPr/>
      <dgm:t>
        <a:bodyPr/>
        <a:lstStyle/>
        <a:p>
          <a:endParaRPr lang="en-US" sz="2400"/>
        </a:p>
      </dgm:t>
    </dgm:pt>
    <dgm:pt modelId="{B0F8E3E1-1A0E-460F-8AAF-64338F4B4FD6}">
      <dgm:prSet custT="1"/>
      <dgm:spPr/>
      <dgm:t>
        <a:bodyPr/>
        <a:lstStyle/>
        <a:p>
          <a:r>
            <a:rPr lang="en-US" sz="2400" dirty="0"/>
            <a:t>key questions: what are the pieces? how do they fit together to form a coherent whole?</a:t>
          </a:r>
        </a:p>
      </dgm:t>
    </dgm:pt>
    <dgm:pt modelId="{EEE8EA9A-411A-491E-84CA-6BA517715CEC}" type="parTrans" cxnId="{110FBA75-72E0-409F-B4C9-470BE287D593}">
      <dgm:prSet/>
      <dgm:spPr/>
      <dgm:t>
        <a:bodyPr/>
        <a:lstStyle/>
        <a:p>
          <a:endParaRPr lang="en-US" sz="2400"/>
        </a:p>
      </dgm:t>
    </dgm:pt>
    <dgm:pt modelId="{5A230061-F20B-47A7-95D3-A494EBECEA98}" type="sibTrans" cxnId="{110FBA75-72E0-409F-B4C9-470BE287D593}">
      <dgm:prSet/>
      <dgm:spPr/>
      <dgm:t>
        <a:bodyPr/>
        <a:lstStyle/>
        <a:p>
          <a:endParaRPr lang="en-US" sz="2400"/>
        </a:p>
      </dgm:t>
    </dgm:pt>
    <dgm:pt modelId="{039B0968-54C3-43D9-AE1B-2E3AC07C27AD}">
      <dgm:prSet custT="1"/>
      <dgm:spPr/>
      <dgm:t>
        <a:bodyPr/>
        <a:lstStyle/>
        <a:p>
          <a:r>
            <a:rPr lang="en-US" sz="2400" dirty="0"/>
            <a:t>The Interaction Scale</a:t>
          </a:r>
        </a:p>
      </dgm:t>
    </dgm:pt>
    <dgm:pt modelId="{723301F6-EFFE-4D7B-9CF2-4318A56ECE12}" type="parTrans" cxnId="{BCE89210-284B-4F70-A369-5A242DBD0592}">
      <dgm:prSet/>
      <dgm:spPr/>
      <dgm:t>
        <a:bodyPr/>
        <a:lstStyle/>
        <a:p>
          <a:endParaRPr lang="en-US" sz="2400"/>
        </a:p>
      </dgm:t>
    </dgm:pt>
    <dgm:pt modelId="{6A5712B8-688E-4DCA-B67B-72AC37CCABC7}" type="sibTrans" cxnId="{BCE89210-284B-4F70-A369-5A242DBD0592}">
      <dgm:prSet/>
      <dgm:spPr/>
      <dgm:t>
        <a:bodyPr/>
        <a:lstStyle/>
        <a:p>
          <a:endParaRPr lang="en-US" sz="2400"/>
        </a:p>
      </dgm:t>
    </dgm:pt>
    <dgm:pt modelId="{09F6E43F-326A-4A31-8B24-D1AB47D1B06D}">
      <dgm:prSet custT="1"/>
      <dgm:spPr/>
      <dgm:t>
        <a:bodyPr/>
        <a:lstStyle/>
        <a:p>
          <a:r>
            <a:rPr lang="en-US" sz="2400"/>
            <a:t>key questions: how do the pieces interact? how are they related?</a:t>
          </a:r>
        </a:p>
      </dgm:t>
    </dgm:pt>
    <dgm:pt modelId="{856A42FA-8545-4DB2-AACD-50ED5C4BFAA8}" type="parTrans" cxnId="{0AAF3186-1AF3-471C-877F-3E28FE723B8E}">
      <dgm:prSet/>
      <dgm:spPr/>
      <dgm:t>
        <a:bodyPr/>
        <a:lstStyle/>
        <a:p>
          <a:endParaRPr lang="en-US" sz="2400"/>
        </a:p>
      </dgm:t>
    </dgm:pt>
    <dgm:pt modelId="{781215CD-EA2E-4807-B623-5F5774866BE2}" type="sibTrans" cxnId="{0AAF3186-1AF3-471C-877F-3E28FE723B8E}">
      <dgm:prSet/>
      <dgm:spPr/>
      <dgm:t>
        <a:bodyPr/>
        <a:lstStyle/>
        <a:p>
          <a:endParaRPr lang="en-US" sz="2400"/>
        </a:p>
      </dgm:t>
    </dgm:pt>
    <dgm:pt modelId="{50A5330E-7DD1-478A-B165-0DCE625AF6CF}">
      <dgm:prSet custT="1"/>
      <dgm:spPr/>
      <dgm:t>
        <a:bodyPr/>
        <a:lstStyle/>
        <a:p>
          <a:r>
            <a:rPr lang="en-US" sz="2400" dirty="0"/>
            <a:t>The Code Scale</a:t>
          </a:r>
        </a:p>
      </dgm:t>
    </dgm:pt>
    <dgm:pt modelId="{591C638D-F63E-45B1-A615-D76CC647E053}" type="parTrans" cxnId="{884F0D94-B0D3-42D2-91B1-8DAC601919F5}">
      <dgm:prSet/>
      <dgm:spPr/>
      <dgm:t>
        <a:bodyPr/>
        <a:lstStyle/>
        <a:p>
          <a:endParaRPr lang="en-US" sz="2400"/>
        </a:p>
      </dgm:t>
    </dgm:pt>
    <dgm:pt modelId="{43538A64-B372-4F01-8018-1ABFAEFB32A9}" type="sibTrans" cxnId="{884F0D94-B0D3-42D2-91B1-8DAC601919F5}">
      <dgm:prSet/>
      <dgm:spPr/>
      <dgm:t>
        <a:bodyPr/>
        <a:lstStyle/>
        <a:p>
          <a:endParaRPr lang="en-US" sz="2400"/>
        </a:p>
      </dgm:t>
    </dgm:pt>
    <dgm:pt modelId="{59922340-1B1E-4188-AF21-455A9791F1CB}">
      <dgm:prSet custT="1"/>
      <dgm:spPr/>
      <dgm:t>
        <a:bodyPr/>
        <a:lstStyle/>
        <a:p>
          <a:r>
            <a:rPr lang="en-US" sz="2400" dirty="0"/>
            <a:t>key question: how can I make the actual code easy to test, understand, and modify?</a:t>
          </a:r>
        </a:p>
      </dgm:t>
    </dgm:pt>
    <dgm:pt modelId="{F387A055-1625-443A-9A9F-6F74B22C4CBB}" type="parTrans" cxnId="{6E3E67EF-19DF-42B5-8F99-A9DCFB288705}">
      <dgm:prSet/>
      <dgm:spPr/>
      <dgm:t>
        <a:bodyPr/>
        <a:lstStyle/>
        <a:p>
          <a:endParaRPr lang="en-US" sz="2400"/>
        </a:p>
      </dgm:t>
    </dgm:pt>
    <dgm:pt modelId="{80093C4C-4F6E-43BA-AFAD-4FD03F5834BB}" type="sibTrans" cxnId="{6E3E67EF-19DF-42B5-8F99-A9DCFB288705}">
      <dgm:prSet/>
      <dgm:spPr/>
      <dgm:t>
        <a:bodyPr/>
        <a:lstStyle/>
        <a:p>
          <a:endParaRPr lang="en-US" sz="2400"/>
        </a:p>
      </dgm:t>
    </dgm:pt>
    <dgm:pt modelId="{9297A8EA-EDBF-4876-934C-BD09FBE3EAE8}" type="pres">
      <dgm:prSet presAssocID="{DDBF1F72-D5C6-45C1-8861-C60BF5F24714}" presName="linear" presStyleCnt="0">
        <dgm:presLayoutVars>
          <dgm:dir/>
          <dgm:animLvl val="lvl"/>
          <dgm:resizeHandles val="exact"/>
        </dgm:presLayoutVars>
      </dgm:prSet>
      <dgm:spPr/>
    </dgm:pt>
    <dgm:pt modelId="{D03D9693-B636-4256-8302-E48214907012}" type="pres">
      <dgm:prSet presAssocID="{E997C9A2-714F-40F1-A449-E3B567BF2191}" presName="parentLin" presStyleCnt="0"/>
      <dgm:spPr/>
    </dgm:pt>
    <dgm:pt modelId="{F9AADC45-FE44-4219-B108-D2AE3D8E173B}" type="pres">
      <dgm:prSet presAssocID="{E997C9A2-714F-40F1-A449-E3B567BF2191}" presName="parentLeftMargin" presStyleLbl="node1" presStyleIdx="0" presStyleCnt="3"/>
      <dgm:spPr/>
    </dgm:pt>
    <dgm:pt modelId="{43D2748E-F233-4117-A263-D994A3D777A0}" type="pres">
      <dgm:prSet presAssocID="{E997C9A2-714F-40F1-A449-E3B567BF219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5AB6A0D-CA8F-4833-9E04-B3504D8AE5BA}" type="pres">
      <dgm:prSet presAssocID="{E997C9A2-714F-40F1-A449-E3B567BF2191}" presName="negativeSpace" presStyleCnt="0"/>
      <dgm:spPr/>
    </dgm:pt>
    <dgm:pt modelId="{766C274E-0DCD-4D35-A637-3B7C31718B43}" type="pres">
      <dgm:prSet presAssocID="{E997C9A2-714F-40F1-A449-E3B567BF2191}" presName="childText" presStyleLbl="conFgAcc1" presStyleIdx="0" presStyleCnt="3">
        <dgm:presLayoutVars>
          <dgm:bulletEnabled val="1"/>
        </dgm:presLayoutVars>
      </dgm:prSet>
      <dgm:spPr/>
    </dgm:pt>
    <dgm:pt modelId="{AA447152-ACAC-4163-8BAB-AC05B811D065}" type="pres">
      <dgm:prSet presAssocID="{422E5A6E-833A-4E82-AE6D-14E4A987983A}" presName="spaceBetweenRectangles" presStyleCnt="0"/>
      <dgm:spPr/>
    </dgm:pt>
    <dgm:pt modelId="{F93080E5-07C3-43D8-B00B-16C7DAA7B786}" type="pres">
      <dgm:prSet presAssocID="{039B0968-54C3-43D9-AE1B-2E3AC07C27AD}" presName="parentLin" presStyleCnt="0"/>
      <dgm:spPr/>
    </dgm:pt>
    <dgm:pt modelId="{21FE5E6B-A9D8-4FEE-A374-A6805A219E77}" type="pres">
      <dgm:prSet presAssocID="{039B0968-54C3-43D9-AE1B-2E3AC07C27AD}" presName="parentLeftMargin" presStyleLbl="node1" presStyleIdx="0" presStyleCnt="3"/>
      <dgm:spPr/>
    </dgm:pt>
    <dgm:pt modelId="{5DA3FF59-85F1-4735-B3A9-18751F101F6E}" type="pres">
      <dgm:prSet presAssocID="{039B0968-54C3-43D9-AE1B-2E3AC07C27A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2B9FD75-A93D-4DD6-9443-3E2DA3E8CB29}" type="pres">
      <dgm:prSet presAssocID="{039B0968-54C3-43D9-AE1B-2E3AC07C27AD}" presName="negativeSpace" presStyleCnt="0"/>
      <dgm:spPr/>
    </dgm:pt>
    <dgm:pt modelId="{0D116FDA-C199-4724-BDFF-B6B6DD9C39F4}" type="pres">
      <dgm:prSet presAssocID="{039B0968-54C3-43D9-AE1B-2E3AC07C27AD}" presName="childText" presStyleLbl="conFgAcc1" presStyleIdx="1" presStyleCnt="3">
        <dgm:presLayoutVars>
          <dgm:bulletEnabled val="1"/>
        </dgm:presLayoutVars>
      </dgm:prSet>
      <dgm:spPr/>
    </dgm:pt>
    <dgm:pt modelId="{611A4537-2325-423B-8AB3-12304A086352}" type="pres">
      <dgm:prSet presAssocID="{6A5712B8-688E-4DCA-B67B-72AC37CCABC7}" presName="spaceBetweenRectangles" presStyleCnt="0"/>
      <dgm:spPr/>
    </dgm:pt>
    <dgm:pt modelId="{6D33FFAF-C011-460D-9D3A-77BD73B8DFD6}" type="pres">
      <dgm:prSet presAssocID="{50A5330E-7DD1-478A-B165-0DCE625AF6CF}" presName="parentLin" presStyleCnt="0"/>
      <dgm:spPr/>
    </dgm:pt>
    <dgm:pt modelId="{AD6E4FFD-51E2-4D96-B11B-E0830BF5D494}" type="pres">
      <dgm:prSet presAssocID="{50A5330E-7DD1-478A-B165-0DCE625AF6CF}" presName="parentLeftMargin" presStyleLbl="node1" presStyleIdx="1" presStyleCnt="3"/>
      <dgm:spPr/>
    </dgm:pt>
    <dgm:pt modelId="{22921543-69A4-4F5E-BB18-7A033233EAEB}" type="pres">
      <dgm:prSet presAssocID="{50A5330E-7DD1-478A-B165-0DCE625AF6CF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09AB8D06-BF35-4639-85E1-F15A5DBEF129}" type="pres">
      <dgm:prSet presAssocID="{50A5330E-7DD1-478A-B165-0DCE625AF6CF}" presName="negativeSpace" presStyleCnt="0"/>
      <dgm:spPr/>
    </dgm:pt>
    <dgm:pt modelId="{A19FAB4D-117A-4965-8A0A-D6E6E7E1F541}" type="pres">
      <dgm:prSet presAssocID="{50A5330E-7DD1-478A-B165-0DCE625AF6CF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7509E500-AE07-4957-B752-ED34A65CBE83}" type="presOf" srcId="{09F6E43F-326A-4A31-8B24-D1AB47D1B06D}" destId="{0D116FDA-C199-4724-BDFF-B6B6DD9C39F4}" srcOrd="0" destOrd="0" presId="urn:microsoft.com/office/officeart/2005/8/layout/list1"/>
    <dgm:cxn modelId="{BCE89210-284B-4F70-A369-5A242DBD0592}" srcId="{DDBF1F72-D5C6-45C1-8861-C60BF5F24714}" destId="{039B0968-54C3-43D9-AE1B-2E3AC07C27AD}" srcOrd="1" destOrd="0" parTransId="{723301F6-EFFE-4D7B-9CF2-4318A56ECE12}" sibTransId="{6A5712B8-688E-4DCA-B67B-72AC37CCABC7}"/>
    <dgm:cxn modelId="{8597131C-6FED-4BF4-A1CA-E891C66D69EB}" type="presOf" srcId="{039B0968-54C3-43D9-AE1B-2E3AC07C27AD}" destId="{5DA3FF59-85F1-4735-B3A9-18751F101F6E}" srcOrd="1" destOrd="0" presId="urn:microsoft.com/office/officeart/2005/8/layout/list1"/>
    <dgm:cxn modelId="{D1ACD242-53AC-48B3-9F94-02F3C4DFD8FE}" type="presOf" srcId="{E997C9A2-714F-40F1-A449-E3B567BF2191}" destId="{43D2748E-F233-4117-A263-D994A3D777A0}" srcOrd="1" destOrd="0" presId="urn:microsoft.com/office/officeart/2005/8/layout/list1"/>
    <dgm:cxn modelId="{E328FB6B-1AFC-4766-8E7E-E588B84987B3}" type="presOf" srcId="{50A5330E-7DD1-478A-B165-0DCE625AF6CF}" destId="{AD6E4FFD-51E2-4D96-B11B-E0830BF5D494}" srcOrd="0" destOrd="0" presId="urn:microsoft.com/office/officeart/2005/8/layout/list1"/>
    <dgm:cxn modelId="{110FBA75-72E0-409F-B4C9-470BE287D593}" srcId="{E997C9A2-714F-40F1-A449-E3B567BF2191}" destId="{B0F8E3E1-1A0E-460F-8AAF-64338F4B4FD6}" srcOrd="0" destOrd="0" parTransId="{EEE8EA9A-411A-491E-84CA-6BA517715CEC}" sibTransId="{5A230061-F20B-47A7-95D3-A494EBECEA98}"/>
    <dgm:cxn modelId="{0AAF3186-1AF3-471C-877F-3E28FE723B8E}" srcId="{039B0968-54C3-43D9-AE1B-2E3AC07C27AD}" destId="{09F6E43F-326A-4A31-8B24-D1AB47D1B06D}" srcOrd="0" destOrd="0" parTransId="{856A42FA-8545-4DB2-AACD-50ED5C4BFAA8}" sibTransId="{781215CD-EA2E-4807-B623-5F5774866BE2}"/>
    <dgm:cxn modelId="{884F0D94-B0D3-42D2-91B1-8DAC601919F5}" srcId="{DDBF1F72-D5C6-45C1-8861-C60BF5F24714}" destId="{50A5330E-7DD1-478A-B165-0DCE625AF6CF}" srcOrd="2" destOrd="0" parTransId="{591C638D-F63E-45B1-A615-D76CC647E053}" sibTransId="{43538A64-B372-4F01-8018-1ABFAEFB32A9}"/>
    <dgm:cxn modelId="{D700F5B3-132F-4121-A8A3-C386328B5ED6}" type="presOf" srcId="{039B0968-54C3-43D9-AE1B-2E3AC07C27AD}" destId="{21FE5E6B-A9D8-4FEE-A374-A6805A219E77}" srcOrd="0" destOrd="0" presId="urn:microsoft.com/office/officeart/2005/8/layout/list1"/>
    <dgm:cxn modelId="{60296CB4-AA24-4474-9767-5C6E5CB9A0DF}" type="presOf" srcId="{B0F8E3E1-1A0E-460F-8AAF-64338F4B4FD6}" destId="{766C274E-0DCD-4D35-A637-3B7C31718B43}" srcOrd="0" destOrd="0" presId="urn:microsoft.com/office/officeart/2005/8/layout/list1"/>
    <dgm:cxn modelId="{2075DAD4-179E-4962-A3A4-8AF294EC5EA6}" srcId="{DDBF1F72-D5C6-45C1-8861-C60BF5F24714}" destId="{E997C9A2-714F-40F1-A449-E3B567BF2191}" srcOrd="0" destOrd="0" parTransId="{BA698C14-60FB-412B-AEAE-731859E29542}" sibTransId="{422E5A6E-833A-4E82-AE6D-14E4A987983A}"/>
    <dgm:cxn modelId="{43B651D9-5097-4B0E-896A-DD51B85C54CF}" type="presOf" srcId="{E997C9A2-714F-40F1-A449-E3B567BF2191}" destId="{F9AADC45-FE44-4219-B108-D2AE3D8E173B}" srcOrd="0" destOrd="0" presId="urn:microsoft.com/office/officeart/2005/8/layout/list1"/>
    <dgm:cxn modelId="{D9BDABDB-507D-4BC6-A62C-9E2953A92B05}" type="presOf" srcId="{59922340-1B1E-4188-AF21-455A9791F1CB}" destId="{A19FAB4D-117A-4965-8A0A-D6E6E7E1F541}" srcOrd="0" destOrd="0" presId="urn:microsoft.com/office/officeart/2005/8/layout/list1"/>
    <dgm:cxn modelId="{D4A0F8EA-463C-4DD5-8943-B16845E58816}" type="presOf" srcId="{50A5330E-7DD1-478A-B165-0DCE625AF6CF}" destId="{22921543-69A4-4F5E-BB18-7A033233EAEB}" srcOrd="1" destOrd="0" presId="urn:microsoft.com/office/officeart/2005/8/layout/list1"/>
    <dgm:cxn modelId="{6E3E67EF-19DF-42B5-8F99-A9DCFB288705}" srcId="{50A5330E-7DD1-478A-B165-0DCE625AF6CF}" destId="{59922340-1B1E-4188-AF21-455A9791F1CB}" srcOrd="0" destOrd="0" parTransId="{F387A055-1625-443A-9A9F-6F74B22C4CBB}" sibTransId="{80093C4C-4F6E-43BA-AFAD-4FD03F5834BB}"/>
    <dgm:cxn modelId="{F706E7FD-2503-4EC3-9467-7B3407639FE1}" type="presOf" srcId="{DDBF1F72-D5C6-45C1-8861-C60BF5F24714}" destId="{9297A8EA-EDBF-4876-934C-BD09FBE3EAE8}" srcOrd="0" destOrd="0" presId="urn:microsoft.com/office/officeart/2005/8/layout/list1"/>
    <dgm:cxn modelId="{6BEABD16-F8DB-4BC5-9EB0-E2DDD908C950}" type="presParOf" srcId="{9297A8EA-EDBF-4876-934C-BD09FBE3EAE8}" destId="{D03D9693-B636-4256-8302-E48214907012}" srcOrd="0" destOrd="0" presId="urn:microsoft.com/office/officeart/2005/8/layout/list1"/>
    <dgm:cxn modelId="{4D03AD0A-3B08-40B3-98A3-59922C4BDAAE}" type="presParOf" srcId="{D03D9693-B636-4256-8302-E48214907012}" destId="{F9AADC45-FE44-4219-B108-D2AE3D8E173B}" srcOrd="0" destOrd="0" presId="urn:microsoft.com/office/officeart/2005/8/layout/list1"/>
    <dgm:cxn modelId="{B5F4258D-4A4A-4BB9-8DF1-FFA9873E2C62}" type="presParOf" srcId="{D03D9693-B636-4256-8302-E48214907012}" destId="{43D2748E-F233-4117-A263-D994A3D777A0}" srcOrd="1" destOrd="0" presId="urn:microsoft.com/office/officeart/2005/8/layout/list1"/>
    <dgm:cxn modelId="{F5557E9E-D71B-4650-A06C-3A6830FB29F2}" type="presParOf" srcId="{9297A8EA-EDBF-4876-934C-BD09FBE3EAE8}" destId="{A5AB6A0D-CA8F-4833-9E04-B3504D8AE5BA}" srcOrd="1" destOrd="0" presId="urn:microsoft.com/office/officeart/2005/8/layout/list1"/>
    <dgm:cxn modelId="{31C4F58D-76CF-4495-8BB2-33906ED27663}" type="presParOf" srcId="{9297A8EA-EDBF-4876-934C-BD09FBE3EAE8}" destId="{766C274E-0DCD-4D35-A637-3B7C31718B43}" srcOrd="2" destOrd="0" presId="urn:microsoft.com/office/officeart/2005/8/layout/list1"/>
    <dgm:cxn modelId="{D00748B2-0325-46E7-94E6-235E01AF15BD}" type="presParOf" srcId="{9297A8EA-EDBF-4876-934C-BD09FBE3EAE8}" destId="{AA447152-ACAC-4163-8BAB-AC05B811D065}" srcOrd="3" destOrd="0" presId="urn:microsoft.com/office/officeart/2005/8/layout/list1"/>
    <dgm:cxn modelId="{FBE0A8A2-E349-4605-859A-C47EFF140FD0}" type="presParOf" srcId="{9297A8EA-EDBF-4876-934C-BD09FBE3EAE8}" destId="{F93080E5-07C3-43D8-B00B-16C7DAA7B786}" srcOrd="4" destOrd="0" presId="urn:microsoft.com/office/officeart/2005/8/layout/list1"/>
    <dgm:cxn modelId="{5A87BB54-D5B6-4B5F-BB46-2BC24C39908B}" type="presParOf" srcId="{F93080E5-07C3-43D8-B00B-16C7DAA7B786}" destId="{21FE5E6B-A9D8-4FEE-A374-A6805A219E77}" srcOrd="0" destOrd="0" presId="urn:microsoft.com/office/officeart/2005/8/layout/list1"/>
    <dgm:cxn modelId="{4FE43BB2-F0F6-4456-8929-FE078F4ABAFB}" type="presParOf" srcId="{F93080E5-07C3-43D8-B00B-16C7DAA7B786}" destId="{5DA3FF59-85F1-4735-B3A9-18751F101F6E}" srcOrd="1" destOrd="0" presId="urn:microsoft.com/office/officeart/2005/8/layout/list1"/>
    <dgm:cxn modelId="{5A902045-FB3A-4CF8-B5E5-BBF0F93ABAFB}" type="presParOf" srcId="{9297A8EA-EDBF-4876-934C-BD09FBE3EAE8}" destId="{22B9FD75-A93D-4DD6-9443-3E2DA3E8CB29}" srcOrd="5" destOrd="0" presId="urn:microsoft.com/office/officeart/2005/8/layout/list1"/>
    <dgm:cxn modelId="{FE12769D-941C-4652-8FC1-538DB7487AFF}" type="presParOf" srcId="{9297A8EA-EDBF-4876-934C-BD09FBE3EAE8}" destId="{0D116FDA-C199-4724-BDFF-B6B6DD9C39F4}" srcOrd="6" destOrd="0" presId="urn:microsoft.com/office/officeart/2005/8/layout/list1"/>
    <dgm:cxn modelId="{34F648A7-A291-4DB2-B8F5-AC1D04449B57}" type="presParOf" srcId="{9297A8EA-EDBF-4876-934C-BD09FBE3EAE8}" destId="{611A4537-2325-423B-8AB3-12304A086352}" srcOrd="7" destOrd="0" presId="urn:microsoft.com/office/officeart/2005/8/layout/list1"/>
    <dgm:cxn modelId="{7F8A46EB-6F9B-49E6-82AF-C25900F3AC41}" type="presParOf" srcId="{9297A8EA-EDBF-4876-934C-BD09FBE3EAE8}" destId="{6D33FFAF-C011-460D-9D3A-77BD73B8DFD6}" srcOrd="8" destOrd="0" presId="urn:microsoft.com/office/officeart/2005/8/layout/list1"/>
    <dgm:cxn modelId="{415C05E3-6BA5-4063-9913-3ECFF34D8C41}" type="presParOf" srcId="{6D33FFAF-C011-460D-9D3A-77BD73B8DFD6}" destId="{AD6E4FFD-51E2-4D96-B11B-E0830BF5D494}" srcOrd="0" destOrd="0" presId="urn:microsoft.com/office/officeart/2005/8/layout/list1"/>
    <dgm:cxn modelId="{A0E3255D-5BFA-4D05-AF63-B1D5AB073E82}" type="presParOf" srcId="{6D33FFAF-C011-460D-9D3A-77BD73B8DFD6}" destId="{22921543-69A4-4F5E-BB18-7A033233EAEB}" srcOrd="1" destOrd="0" presId="urn:microsoft.com/office/officeart/2005/8/layout/list1"/>
    <dgm:cxn modelId="{337328A1-6852-4DC7-93C0-9B359B6FF530}" type="presParOf" srcId="{9297A8EA-EDBF-4876-934C-BD09FBE3EAE8}" destId="{09AB8D06-BF35-4639-85E1-F15A5DBEF129}" srcOrd="9" destOrd="0" presId="urn:microsoft.com/office/officeart/2005/8/layout/list1"/>
    <dgm:cxn modelId="{61B22968-D0FB-44BF-A9B3-0A61BD7E1885}" type="presParOf" srcId="{9297A8EA-EDBF-4876-934C-BD09FBE3EAE8}" destId="{A19FAB4D-117A-4965-8A0A-D6E6E7E1F541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6C274E-0DCD-4D35-A637-3B7C31718B43}">
      <dsp:nvSpPr>
        <dsp:cNvPr id="0" name=""/>
        <dsp:cNvSpPr/>
      </dsp:nvSpPr>
      <dsp:spPr>
        <a:xfrm>
          <a:off x="0" y="247530"/>
          <a:ext cx="7886700" cy="11576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12096" tIns="312420" rIns="612096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key questions: what are the pieces? how do they fit together to form a coherent whole?</a:t>
          </a:r>
        </a:p>
      </dsp:txBody>
      <dsp:txXfrm>
        <a:off x="0" y="247530"/>
        <a:ext cx="7886700" cy="1157625"/>
      </dsp:txXfrm>
    </dsp:sp>
    <dsp:sp modelId="{43D2748E-F233-4117-A263-D994A3D777A0}">
      <dsp:nvSpPr>
        <dsp:cNvPr id="0" name=""/>
        <dsp:cNvSpPr/>
      </dsp:nvSpPr>
      <dsp:spPr>
        <a:xfrm>
          <a:off x="394335" y="26130"/>
          <a:ext cx="5520690" cy="4428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8669" tIns="0" rIns="208669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The Structural Scale</a:t>
          </a:r>
        </a:p>
      </dsp:txBody>
      <dsp:txXfrm>
        <a:off x="415951" y="47746"/>
        <a:ext cx="5477458" cy="399568"/>
      </dsp:txXfrm>
    </dsp:sp>
    <dsp:sp modelId="{0D116FDA-C199-4724-BDFF-B6B6DD9C39F4}">
      <dsp:nvSpPr>
        <dsp:cNvPr id="0" name=""/>
        <dsp:cNvSpPr/>
      </dsp:nvSpPr>
      <dsp:spPr>
        <a:xfrm>
          <a:off x="0" y="1707555"/>
          <a:ext cx="7886700" cy="11576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12096" tIns="312420" rIns="612096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/>
            <a:t>key questions: how do the pieces interact? how are they related?</a:t>
          </a:r>
        </a:p>
      </dsp:txBody>
      <dsp:txXfrm>
        <a:off x="0" y="1707555"/>
        <a:ext cx="7886700" cy="1157625"/>
      </dsp:txXfrm>
    </dsp:sp>
    <dsp:sp modelId="{5DA3FF59-85F1-4735-B3A9-18751F101F6E}">
      <dsp:nvSpPr>
        <dsp:cNvPr id="0" name=""/>
        <dsp:cNvSpPr/>
      </dsp:nvSpPr>
      <dsp:spPr>
        <a:xfrm>
          <a:off x="394335" y="1486155"/>
          <a:ext cx="5520690" cy="442800"/>
        </a:xfrm>
        <a:prstGeom prst="roundRect">
          <a:avLst/>
        </a:prstGeom>
        <a:gradFill rotWithShape="0">
          <a:gsLst>
            <a:gs pos="0">
              <a:schemeClr val="accent2">
                <a:hueOff val="-727682"/>
                <a:satOff val="-41964"/>
                <a:lumOff val="43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727682"/>
                <a:satOff val="-41964"/>
                <a:lumOff val="43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727682"/>
                <a:satOff val="-41964"/>
                <a:lumOff val="43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8669" tIns="0" rIns="208669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The Interaction Scale</a:t>
          </a:r>
        </a:p>
      </dsp:txBody>
      <dsp:txXfrm>
        <a:off x="415951" y="1507771"/>
        <a:ext cx="5477458" cy="399568"/>
      </dsp:txXfrm>
    </dsp:sp>
    <dsp:sp modelId="{A19FAB4D-117A-4965-8A0A-D6E6E7E1F541}">
      <dsp:nvSpPr>
        <dsp:cNvPr id="0" name=""/>
        <dsp:cNvSpPr/>
      </dsp:nvSpPr>
      <dsp:spPr>
        <a:xfrm>
          <a:off x="0" y="3167580"/>
          <a:ext cx="7886700" cy="11576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12096" tIns="312420" rIns="612096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key question: how can I make the actual code easy to test, understand, and modify?</a:t>
          </a:r>
        </a:p>
      </dsp:txBody>
      <dsp:txXfrm>
        <a:off x="0" y="3167580"/>
        <a:ext cx="7886700" cy="1157625"/>
      </dsp:txXfrm>
    </dsp:sp>
    <dsp:sp modelId="{22921543-69A4-4F5E-BB18-7A033233EAEB}">
      <dsp:nvSpPr>
        <dsp:cNvPr id="0" name=""/>
        <dsp:cNvSpPr/>
      </dsp:nvSpPr>
      <dsp:spPr>
        <a:xfrm>
          <a:off x="394335" y="2946181"/>
          <a:ext cx="5520690" cy="44280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8669" tIns="0" rIns="208669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The Code Scale</a:t>
          </a:r>
        </a:p>
      </dsp:txBody>
      <dsp:txXfrm>
        <a:off x="415951" y="2967797"/>
        <a:ext cx="5477458" cy="3995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>
</file>

<file path=ppt/media/image10.tif>
</file>

<file path=ppt/media/image11.png>
</file>

<file path=ppt/media/image2.tif>
</file>

<file path=ppt/media/image3.png>
</file>

<file path=ppt/media/image4.jpg>
</file>

<file path=ppt/media/image5.gif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7E5181-6CF5-45F7-A87A-E0E0B1FD7549}" type="datetimeFigureOut">
              <a:rPr lang="en-US" smtClean="0"/>
              <a:t>9/27/2025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937F07-1250-4CCE-B198-1B2887014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470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&lt;Read Slide&gt;</a:t>
            </a:r>
          </a:p>
          <a:p>
            <a:r>
              <a:rPr lang="en-US" dirty="0"/>
              <a:t>Remember that Design is often an iterative process.  Design may happen at all these scales at once.</a:t>
            </a:r>
          </a:p>
          <a:p>
            <a:endParaRPr lang="en-US" dirty="0"/>
          </a:p>
          <a:p>
            <a:r>
              <a:rPr lang="en-US" dirty="0"/>
              <a:t>Think about how each of these different scales might have opportunities to address the different quality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37F07-1250-4CCE-B198-1B2887014F4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0540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6150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Shape 88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83" name="Shape 88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(Read slide)</a:t>
            </a:r>
          </a:p>
        </p:txBody>
      </p:sp>
    </p:spTree>
    <p:extLst>
      <p:ext uri="{BB962C8B-B14F-4D97-AF65-F5344CB8AC3E}">
        <p14:creationId xmlns:p14="http://schemas.microsoft.com/office/powerpoint/2010/main" val="9246358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Shape 88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83" name="Shape 88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(Read </a:t>
            </a:r>
            <a:r>
              <a:rPr lang="en-US" dirty="0"/>
              <a:t>lefthand side of </a:t>
            </a:r>
            <a:r>
              <a:rPr dirty="0"/>
              <a:t>slide)</a:t>
            </a:r>
            <a:endParaRPr lang="en-US" dirty="0"/>
          </a:p>
          <a:p>
            <a:endParaRPr dirty="0"/>
          </a:p>
          <a:p>
            <a:r>
              <a:rPr dirty="0"/>
              <a:t>The code on the right is a snippet of the </a:t>
            </a:r>
            <a:r>
              <a:rPr dirty="0" err="1"/>
              <a:t>OpenAPI</a:t>
            </a:r>
            <a:r>
              <a:rPr dirty="0"/>
              <a:t> specification for the Create Viewing Area method of the </a:t>
            </a:r>
            <a:r>
              <a:rPr dirty="0" err="1"/>
              <a:t>TownService</a:t>
            </a:r>
            <a:r>
              <a:rPr dirty="0"/>
              <a:t> API. We do not expect you to be able to read or write these specifications directly. Instead, we </a:t>
            </a:r>
            <a:r>
              <a:rPr lang="en-US" dirty="0"/>
              <a:t>‘ll use</a:t>
            </a:r>
            <a:r>
              <a:rPr dirty="0"/>
              <a:t> tools…</a:t>
            </a:r>
          </a:p>
        </p:txBody>
      </p:sp>
    </p:spTree>
    <p:extLst>
      <p:ext uri="{BB962C8B-B14F-4D97-AF65-F5344CB8AC3E}">
        <p14:creationId xmlns:p14="http://schemas.microsoft.com/office/powerpoint/2010/main" val="2145868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 is an object, calling it with .status(404) causes it to emit a 404 immediately, but there are other possibilities.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37F07-1250-4CCE-B198-1B2887014F4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956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003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526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5369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3089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0154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3231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139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F7219-6BA5-47F5-B7F1-6B0D754E2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260" y="763218"/>
            <a:ext cx="10814539" cy="1508927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556012-95F5-425E-AD5B-78B7ACF1EC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260" y="2593592"/>
            <a:ext cx="10128740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B56B6-995F-4046-9C61-053D0E276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64DE-480B-420F-9649-4F8E696E08E0}" type="datetime1">
              <a:rPr lang="en-US" smtClean="0"/>
              <a:t>9/27/2025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5E065-1B81-411E-9A3E-A77A78A3A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F6926-26F3-46DC-9948-0AFC9748A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7E862F-A43D-4114-BCB5-88FBB072B5E3}"/>
              </a:ext>
            </a:extLst>
          </p:cNvPr>
          <p:cNvCxnSpPr/>
          <p:nvPr userDrawn="1"/>
        </p:nvCxnSpPr>
        <p:spPr>
          <a:xfrm>
            <a:off x="539260" y="2411541"/>
            <a:ext cx="108145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1794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5C82A-A252-4658-90F3-CD841E691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56BDDE-3FD4-4076-B384-750403C872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16770-ADA8-4EC3-8F93-CD06C87E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16D0-8311-4107-9726-6B805E7D05BA}" type="datetime1">
              <a:rPr lang="en-US" smtClean="0"/>
              <a:t>9/27/2025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A9407-A07E-4CD6-8B79-2C5C32D32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D9943-4565-4756-87D7-A459B5D65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256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6161F6-0B3C-4567-ADE2-6CD20FC7B0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7F20CE-3E28-49C5-A941-80470819E0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65335-11AE-43FA-B4FF-7C5C91A9C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2557A-5C88-417A-A763-5AC779462A5F}" type="datetime1">
              <a:rPr lang="en-US" smtClean="0"/>
              <a:t>9/27/2025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DB1C4-4B7A-48D9-8638-70DF828BE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EDD15E-A1E1-4C0C-A962-2AD1B80CF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428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447360" y="6405248"/>
            <a:ext cx="278388" cy="274159"/>
          </a:xfrm>
          <a:prstGeom prst="rect">
            <a:avLst/>
          </a:prstGeom>
        </p:spPr>
        <p:txBody>
          <a:bodyPr/>
          <a:lstStyle/>
          <a:p>
            <a:pPr defTabSz="547695">
              <a:defRPr/>
            </a:pPr>
            <a:fld id="{86CB4B4D-7CA3-9044-876B-883B54F8677D}" type="slidenum">
              <a:rPr lang="en-US" smtClean="0"/>
              <a:pPr defTabSz="547695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69787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idx="1"/>
          </p:nvPr>
        </p:nvSpPr>
        <p:spPr>
          <a:xfrm>
            <a:off x="535782" y="1562695"/>
            <a:ext cx="8786527" cy="4688086"/>
          </a:xfrm>
          <a:prstGeom prst="rect">
            <a:avLst/>
          </a:prstGeom>
        </p:spPr>
        <p:txBody>
          <a:bodyPr/>
          <a:lstStyle>
            <a:lvl1pPr marL="257166" indent="-257166">
              <a:defRPr>
                <a:solidFill>
                  <a:schemeClr val="tx1"/>
                </a:solidFill>
              </a:defRPr>
            </a:lvl1pPr>
            <a:lvl2pPr marL="514332" indent="-257166">
              <a:spcBef>
                <a:spcPts val="1125"/>
              </a:spcBef>
              <a:defRPr>
                <a:solidFill>
                  <a:schemeClr val="tx1"/>
                </a:solidFill>
              </a:defRPr>
            </a:lvl2pPr>
            <a:lvl3pPr marL="707206" indent="-257166">
              <a:spcBef>
                <a:spcPts val="562"/>
              </a:spcBef>
              <a:defRPr sz="2812">
                <a:solidFill>
                  <a:schemeClr val="tx1"/>
                </a:solidFill>
              </a:defRPr>
            </a:lvl3pPr>
            <a:lvl4pPr marL="900080" indent="-257166">
              <a:spcBef>
                <a:spcPts val="0"/>
              </a:spcBef>
              <a:defRPr sz="2812">
                <a:solidFill>
                  <a:schemeClr val="tx1"/>
                </a:solidFill>
              </a:defRPr>
            </a:lvl4pPr>
            <a:lvl5pPr marL="1092955" indent="-257166">
              <a:spcBef>
                <a:spcPts val="0"/>
              </a:spcBef>
              <a:defRPr sz="2812">
                <a:solidFill>
                  <a:schemeClr val="tx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447360" y="6405248"/>
            <a:ext cx="278388" cy="274159"/>
          </a:xfrm>
          <a:prstGeom prst="rect">
            <a:avLst/>
          </a:prstGeom>
        </p:spPr>
        <p:txBody>
          <a:bodyPr/>
          <a:lstStyle/>
          <a:p>
            <a:pPr defTabSz="547695">
              <a:defRPr/>
            </a:pPr>
            <a:fld id="{86CB4B4D-7CA3-9044-876B-883B54F8677D}" type="slidenum">
              <a:rPr lang="en-US" smtClean="0"/>
              <a:pPr defTabSz="547695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598032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F7219-6BA5-47F5-B7F1-6B0D754E2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260" y="665163"/>
            <a:ext cx="10814539" cy="23876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556012-95F5-425E-AD5B-78B7ACF1EC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260" y="3237828"/>
            <a:ext cx="10128740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B56B6-995F-4046-9C61-053D0E276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64DE-480B-420F-9649-4F8E696E08E0}" type="datetime1">
              <a:rPr lang="en-US" smtClean="0"/>
              <a:t>9/27/2025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5E065-1B81-411E-9A3E-A77A78A3A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F6926-26F3-46DC-9948-0AFC9748A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7E862F-A43D-4114-BCB5-88FBB072B5E3}"/>
              </a:ext>
            </a:extLst>
          </p:cNvPr>
          <p:cNvCxnSpPr/>
          <p:nvPr userDrawn="1"/>
        </p:nvCxnSpPr>
        <p:spPr>
          <a:xfrm>
            <a:off x="539260" y="3055777"/>
            <a:ext cx="108145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32843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C750D-385B-4340-80D6-9B052AFB3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752EB-722E-4ED5-8E4A-83E134B1F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7887346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38D97-33FE-455F-99C1-5F94F8FEA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7BFD4-467E-4EDE-93EA-052F5B39A4E5}" type="datetime1">
              <a:rPr lang="en-US" smtClean="0"/>
              <a:t>9/27/2025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71F14-9B49-4770-95DB-8F666E2A3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E3BF3-5975-4AB7-B4BC-3D0664994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30E7402-9AD9-47A7-9A7C-9E2D251980C6}"/>
              </a:ext>
            </a:extLst>
          </p:cNvPr>
          <p:cNvCxnSpPr/>
          <p:nvPr userDrawn="1"/>
        </p:nvCxnSpPr>
        <p:spPr>
          <a:xfrm>
            <a:off x="838200" y="142905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05593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E102D-7499-4BDC-8BA2-825474D95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B50BCC-FEA6-4C8B-92DD-12ECC6BE1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76A10-0098-476E-99F2-6C7151D2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CBE2-D5BE-47AC-ADC2-9CDFC1D0CF90}" type="datetime1">
              <a:rPr lang="en-US" smtClean="0"/>
              <a:t>9/27/2025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9B59-28A4-457E-A9FE-D43E630E9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126F7-7826-4EEA-BCF7-F8DB1CCCD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4FB97FE-BFE6-42A0-A36F-BB63DB3E7E5E}"/>
              </a:ext>
            </a:extLst>
          </p:cNvPr>
          <p:cNvCxnSpPr/>
          <p:nvPr userDrawn="1"/>
        </p:nvCxnSpPr>
        <p:spPr>
          <a:xfrm>
            <a:off x="831850" y="4562475"/>
            <a:ext cx="105219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38762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AF8A4-82FA-4F62-BD67-4673378FC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60252-C68E-46D7-AAA5-ABB7CE5E3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A52B70-F8CF-48C4-AE1C-C9CF7101D0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E002AF-9677-413A-B99A-8C8BE9559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7EDB1-CE74-4951-85A2-0B01C2128E28}" type="datetime1">
              <a:rPr lang="en-US" smtClean="0"/>
              <a:t>9/27/2025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BD4DCA-3AF1-43DA-9E55-2BF67A618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63AD69-C005-4694-9D91-F1A980961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05F67E-03A6-4630-A98D-6CACA3FBDDEF}"/>
              </a:ext>
            </a:extLst>
          </p:cNvPr>
          <p:cNvCxnSpPr/>
          <p:nvPr userDrawn="1"/>
        </p:nvCxnSpPr>
        <p:spPr>
          <a:xfrm>
            <a:off x="838200" y="169068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67345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A34C9-6E2F-41F7-9D31-6E37FA5B4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FBC22-43A4-440D-AAD7-465FAB57BE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BEFE43-C4CC-4FF0-B176-0C879EF27A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920B2B-FD99-4575-BC29-4A9B8A50BB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7A5329-47DA-4A08-8E7B-D898E11B7C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A08467-E7C4-4D3F-99C5-6D3AC3B22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7EB92-A5C2-4807-A9DC-9EDE6CBFB241}" type="datetime1">
              <a:rPr lang="en-US" smtClean="0"/>
              <a:t>9/27/2025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A2D386-C960-49F4-8E0B-5A602B213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B938FD-9718-4972-A4A8-237B1A211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6746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29689-97C8-4C74-9DA9-41C0380CB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79868A-EEF3-4A9B-8549-9BADCF283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E55A0-C911-4F03-82FC-7E5926047D46}" type="datetime1">
              <a:rPr lang="en-US" smtClean="0"/>
              <a:t>9/27/2025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1E0DFD-410D-4C41-9994-4C58047D5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0F3D0-5AE9-4747-A0A6-354F0667F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110EEB6-6E3B-42EF-B771-796D5DACD6D4}"/>
              </a:ext>
            </a:extLst>
          </p:cNvPr>
          <p:cNvCxnSpPr/>
          <p:nvPr userDrawn="1"/>
        </p:nvCxnSpPr>
        <p:spPr>
          <a:xfrm>
            <a:off x="838200" y="1325563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9703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C750D-385B-4340-80D6-9B052AFB3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752EB-722E-4ED5-8E4A-83E134B1F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7887346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38D97-33FE-455F-99C1-5F94F8FEA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7BFD4-467E-4EDE-93EA-052F5B39A4E5}" type="datetime1">
              <a:rPr lang="en-US" smtClean="0"/>
              <a:t>9/27/2025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71F14-9B49-4770-95DB-8F666E2A3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E3BF3-5975-4AB7-B4BC-3D0664994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30E7402-9AD9-47A7-9A7C-9E2D251980C6}"/>
              </a:ext>
            </a:extLst>
          </p:cNvPr>
          <p:cNvCxnSpPr/>
          <p:nvPr userDrawn="1"/>
        </p:nvCxnSpPr>
        <p:spPr>
          <a:xfrm>
            <a:off x="838200" y="142905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43302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E7A444-7D99-4911-9642-3917FA60A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7EE0-7771-4CD5-9B2B-3550753A54A1}" type="datetime1">
              <a:rPr lang="en-US" smtClean="0"/>
              <a:t>9/27/2025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F82BF4-8CCE-40F5-87BF-30A8215B5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281BF9-93A3-4F18-ADE7-E0E4F974D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422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55BC0-2C78-4530-B512-097E3FFC8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8D3CA-F128-4EAA-A043-41667828A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EE186-B06D-4105-84EF-95DBBCFDA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86144-00CA-4143-8DA2-416236D78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318B3-0E87-4416-A9B8-D891968C2727}" type="datetime1">
              <a:rPr lang="en-US" smtClean="0"/>
              <a:t>9/27/2025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8B172-43F1-4139-BF32-2DEDF2781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3CB3DF-517A-4E87-8D32-82F85C398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7978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D2A09-5B90-4641-93CD-8F57AD557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1350F3-B3CE-4CFF-8DA5-52A7B3D17D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26664C-6D02-4CF4-9578-EE17046F1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29906-37E8-4C3E-9239-E2780C694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76A42-A091-4468-A075-64A31BE59948}" type="datetime1">
              <a:rPr lang="en-US" smtClean="0"/>
              <a:t>9/27/2025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F4D540-F8F7-41A2-9AF8-CA9DC3673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D207D-A9AE-4993-85BC-0A490AE0C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8813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5C82A-A252-4658-90F3-CD841E691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56BDDE-3FD4-4076-B384-750403C872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16770-ADA8-4EC3-8F93-CD06C87E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16D0-8311-4107-9726-6B805E7D05BA}" type="datetime1">
              <a:rPr lang="en-US" smtClean="0"/>
              <a:t>9/27/2025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A9407-A07E-4CD6-8B79-2C5C32D32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D9943-4565-4756-87D7-A459B5D65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32271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6161F6-0B3C-4567-ADE2-6CD20FC7B0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7F20CE-3E28-49C5-A941-80470819E0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65335-11AE-43FA-B4FF-7C5C91A9C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2557A-5C88-417A-A763-5AC779462A5F}" type="datetime1">
              <a:rPr lang="en-US" smtClean="0"/>
              <a:t>9/27/2025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DB1C4-4B7A-48D9-8638-70DF828BE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EDD15E-A1E1-4C0C-A962-2AD1B80CF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9618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447360" y="6405248"/>
            <a:ext cx="278388" cy="274159"/>
          </a:xfrm>
          <a:prstGeom prst="rect">
            <a:avLst/>
          </a:prstGeom>
        </p:spPr>
        <p:txBody>
          <a:bodyPr/>
          <a:lstStyle/>
          <a:p>
            <a:pPr defTabSz="547695">
              <a:defRPr/>
            </a:pPr>
            <a:fld id="{86CB4B4D-7CA3-9044-876B-883B54F8677D}" type="slidenum">
              <a:rPr lang="en-US" smtClean="0"/>
              <a:pPr defTabSz="547695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241558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idx="1"/>
          </p:nvPr>
        </p:nvSpPr>
        <p:spPr>
          <a:xfrm>
            <a:off x="535782" y="1562695"/>
            <a:ext cx="8786527" cy="4688086"/>
          </a:xfrm>
          <a:prstGeom prst="rect">
            <a:avLst/>
          </a:prstGeom>
        </p:spPr>
        <p:txBody>
          <a:bodyPr/>
          <a:lstStyle>
            <a:lvl1pPr marL="257166" indent="-257166">
              <a:defRPr>
                <a:solidFill>
                  <a:schemeClr val="tx1"/>
                </a:solidFill>
              </a:defRPr>
            </a:lvl1pPr>
            <a:lvl2pPr marL="514332" indent="-257166">
              <a:spcBef>
                <a:spcPts val="1125"/>
              </a:spcBef>
              <a:defRPr>
                <a:solidFill>
                  <a:schemeClr val="tx1"/>
                </a:solidFill>
              </a:defRPr>
            </a:lvl2pPr>
            <a:lvl3pPr marL="707206" indent="-257166">
              <a:spcBef>
                <a:spcPts val="562"/>
              </a:spcBef>
              <a:defRPr sz="2812">
                <a:solidFill>
                  <a:schemeClr val="tx1"/>
                </a:solidFill>
              </a:defRPr>
            </a:lvl3pPr>
            <a:lvl4pPr marL="900080" indent="-257166">
              <a:spcBef>
                <a:spcPts val="0"/>
              </a:spcBef>
              <a:defRPr sz="2812">
                <a:solidFill>
                  <a:schemeClr val="tx1"/>
                </a:solidFill>
              </a:defRPr>
            </a:lvl4pPr>
            <a:lvl5pPr marL="1092955" indent="-257166">
              <a:spcBef>
                <a:spcPts val="0"/>
              </a:spcBef>
              <a:defRPr sz="2812">
                <a:solidFill>
                  <a:schemeClr val="tx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447360" y="6405248"/>
            <a:ext cx="278388" cy="274159"/>
          </a:xfrm>
          <a:prstGeom prst="rect">
            <a:avLst/>
          </a:prstGeom>
        </p:spPr>
        <p:txBody>
          <a:bodyPr/>
          <a:lstStyle/>
          <a:p>
            <a:pPr defTabSz="547695">
              <a:defRPr/>
            </a:pPr>
            <a:fld id="{86CB4B4D-7CA3-9044-876B-883B54F8677D}" type="slidenum">
              <a:rPr lang="en-US" smtClean="0"/>
              <a:pPr defTabSz="547695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510489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03250" y="1262062"/>
            <a:ext cx="10985501" cy="537436"/>
          </a:xfrm>
          <a:prstGeom prst="rect">
            <a:avLst/>
          </a:prstGeom>
        </p:spPr>
        <p:txBody>
          <a:bodyPr anchor="t"/>
          <a:lstStyle>
            <a:lvl1pPr>
              <a:defRPr sz="4219" spc="-84"/>
            </a:lvl1pPr>
          </a:lstStyle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3250" y="1747110"/>
            <a:ext cx="10985501" cy="350543"/>
          </a:xfrm>
          <a:prstGeom prst="rect">
            <a:avLst/>
          </a:prstGeom>
        </p:spPr>
        <p:txBody>
          <a:bodyPr lIns="24383" tIns="24383" rIns="24383" bIns="24383"/>
          <a:lstStyle>
            <a:lvl1pPr defTabSz="321933">
              <a:defRPr sz="2084">
                <a:solidFill>
                  <a:srgbClr val="005493"/>
                </a:solidFill>
              </a:defRPr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03250" y="2450439"/>
            <a:ext cx="10985501" cy="3096005"/>
          </a:xfrm>
          <a:prstGeom prst="rect">
            <a:avLst/>
          </a:prstGeom>
        </p:spPr>
        <p:txBody>
          <a:bodyPr/>
          <a:lstStyle>
            <a:lvl1pPr marL="303599" indent="-303599" defTabSz="1219126">
              <a:lnSpc>
                <a:spcPct val="90000"/>
              </a:lnSpc>
              <a:spcBef>
                <a:spcPts val="2250"/>
              </a:spcBef>
              <a:buSzPct val="123000"/>
              <a:buChar char="•"/>
              <a:defRPr sz="2391" b="0"/>
            </a:lvl1pPr>
            <a:lvl2pPr marL="732208" indent="-303599" defTabSz="1219126">
              <a:lnSpc>
                <a:spcPct val="90000"/>
              </a:lnSpc>
              <a:spcBef>
                <a:spcPts val="2250"/>
              </a:spcBef>
              <a:buSzPct val="123000"/>
              <a:buChar char="•"/>
              <a:defRPr sz="2391" b="0"/>
            </a:lvl2pPr>
            <a:lvl3pPr marL="1160818" indent="-303599" defTabSz="1219126">
              <a:lnSpc>
                <a:spcPct val="90000"/>
              </a:lnSpc>
              <a:spcBef>
                <a:spcPts val="2250"/>
              </a:spcBef>
              <a:buSzPct val="123000"/>
              <a:buChar char="•"/>
              <a:defRPr sz="2391" b="0"/>
            </a:lvl3pPr>
            <a:lvl4pPr marL="1589428" indent="-303599" defTabSz="1219126">
              <a:lnSpc>
                <a:spcPct val="90000"/>
              </a:lnSpc>
              <a:spcBef>
                <a:spcPts val="2250"/>
              </a:spcBef>
              <a:buSzPct val="123000"/>
              <a:buChar char="•"/>
              <a:defRPr sz="2391" b="0"/>
            </a:lvl4pPr>
            <a:lvl5pPr marL="2018038" indent="-303599" defTabSz="1219126">
              <a:lnSpc>
                <a:spcPct val="90000"/>
              </a:lnSpc>
              <a:spcBef>
                <a:spcPts val="2250"/>
              </a:spcBef>
              <a:buSzPct val="123000"/>
              <a:buChar char="•"/>
              <a:defRPr sz="2391" b="0"/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21826061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E102D-7499-4BDC-8BA2-825474D95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B50BCC-FEA6-4C8B-92DD-12ECC6BE1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76A10-0098-476E-99F2-6C7151D2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CBE2-D5BE-47AC-ADC2-9CDFC1D0CF90}" type="datetime1">
              <a:rPr lang="en-US" smtClean="0"/>
              <a:t>9/27/2025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9B59-28A4-457E-A9FE-D43E630E9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126F7-7826-4EEA-BCF7-F8DB1CCCD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4FB97FE-BFE6-42A0-A36F-BB63DB3E7E5E}"/>
              </a:ext>
            </a:extLst>
          </p:cNvPr>
          <p:cNvCxnSpPr/>
          <p:nvPr userDrawn="1"/>
        </p:nvCxnSpPr>
        <p:spPr>
          <a:xfrm>
            <a:off x="831850" y="4562475"/>
            <a:ext cx="105219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9088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AF8A4-82FA-4F62-BD67-4673378FC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60252-C68E-46D7-AAA5-ABB7CE5E3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A52B70-F8CF-48C4-AE1C-C9CF7101D0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E002AF-9677-413A-B99A-8C8BE9559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7EDB1-CE74-4951-85A2-0B01C2128E28}" type="datetime1">
              <a:rPr lang="en-US" smtClean="0"/>
              <a:t>9/27/2025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BD4DCA-3AF1-43DA-9E55-2BF67A618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63AD69-C005-4694-9D91-F1A980961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05F67E-03A6-4630-A98D-6CACA3FBDDEF}"/>
              </a:ext>
            </a:extLst>
          </p:cNvPr>
          <p:cNvCxnSpPr/>
          <p:nvPr userDrawn="1"/>
        </p:nvCxnSpPr>
        <p:spPr>
          <a:xfrm>
            <a:off x="838200" y="169068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73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A34C9-6E2F-41F7-9D31-6E37FA5B4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FBC22-43A4-440D-AAD7-465FAB57BE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BEFE43-C4CC-4FF0-B176-0C879EF27A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920B2B-FD99-4575-BC29-4A9B8A50BB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7A5329-47DA-4A08-8E7B-D898E11B7C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A08467-E7C4-4D3F-99C5-6D3AC3B22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7EB92-A5C2-4807-A9DC-9EDE6CBFB241}" type="datetime1">
              <a:rPr lang="en-US" smtClean="0"/>
              <a:t>9/27/2025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A2D386-C960-49F4-8E0B-5A602B213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B938FD-9718-4972-A4A8-237B1A211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612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29689-97C8-4C74-9DA9-41C0380CB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79868A-EEF3-4A9B-8549-9BADCF283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E55A0-C911-4F03-82FC-7E5926047D46}" type="datetime1">
              <a:rPr lang="en-US" smtClean="0"/>
              <a:t>9/27/2025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1E0DFD-410D-4C41-9994-4C58047D5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0F3D0-5AE9-4747-A0A6-354F0667F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110EEB6-6E3B-42EF-B771-796D5DACD6D4}"/>
              </a:ext>
            </a:extLst>
          </p:cNvPr>
          <p:cNvCxnSpPr/>
          <p:nvPr userDrawn="1"/>
        </p:nvCxnSpPr>
        <p:spPr>
          <a:xfrm>
            <a:off x="838200" y="1325563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5907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E7A444-7D99-4911-9642-3917FA60A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7EE0-7771-4CD5-9B2B-3550753A54A1}" type="datetime1">
              <a:rPr lang="en-US" smtClean="0"/>
              <a:t>9/27/2025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F82BF4-8CCE-40F5-87BF-30A8215B5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281BF9-93A3-4F18-ADE7-E0E4F974D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63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55BC0-2C78-4530-B512-097E3FFC8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8D3CA-F128-4EAA-A043-41667828A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EE186-B06D-4105-84EF-95DBBCFDA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86144-00CA-4143-8DA2-416236D78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318B3-0E87-4416-A9B8-D891968C2727}" type="datetime1">
              <a:rPr lang="en-US" smtClean="0"/>
              <a:t>9/27/2025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8B172-43F1-4139-BF32-2DEDF2781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3CB3DF-517A-4E87-8D32-82F85C398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843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D2A09-5B90-4641-93CD-8F57AD557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1350F3-B3CE-4CFF-8DA5-52A7B3D17D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26664C-6D02-4CF4-9578-EE17046F1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29906-37E8-4C3E-9239-E2780C694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76A42-A091-4468-A075-64A31BE59948}" type="datetime1">
              <a:rPr lang="en-US" smtClean="0"/>
              <a:t>9/27/2025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F4D540-F8F7-41A2-9AF8-CA9DC3673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D207D-A9AE-4993-85BC-0A490AE0C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73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06F07A-0B22-4914-812A-DBA02B479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2B9C33-4FFB-4197-A3C1-E6E3EB58E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5E0F7-CC95-4DF1-9224-82B2702A27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997E8-DDEE-43F1-8D9B-F8A1E11DE488}" type="datetime1">
              <a:rPr lang="en-US" smtClean="0"/>
              <a:t>9/27/2025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761D0-ED27-4802-A5F0-EFD89884E1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E668E-F846-4B39-92B8-B429C92F7F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76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70C0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06F07A-0B22-4914-812A-DBA02B479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2B9C33-4FFB-4197-A3C1-E6E3EB58E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5E0F7-CC95-4DF1-9224-82B2702A27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997E8-DDEE-43F1-8D9B-F8A1E11DE488}" type="datetime1">
              <a:rPr lang="en-US" smtClean="0"/>
              <a:t>9/27/2025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761D0-ED27-4802-A5F0-EFD89884E1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E668E-F846-4B39-92B8-B429C92F7F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746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70C0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refraction-tech-everything/how-netflix-works-the-hugely-simplified-complex-stuff-that-happens-every-time-you-hit-play-3a40c9be254b" TargetMode="External"/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calendar.google.com/calendar/u/0/r/month/2023/2/1?tab=mc&amp;pli=1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7">
            <a:extLst>
              <a:ext uri="{FF2B5EF4-FFF2-40B4-BE49-F238E27FC236}">
                <a16:creationId xmlns:a16="http://schemas.microsoft.com/office/drawing/2014/main" id="{5B356C44-32EB-4AC4-94B7-A86895491E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259" y="2589641"/>
            <a:ext cx="10814539" cy="165576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400" dirty="0"/>
              <a:t>Adeel Bhutta, </a:t>
            </a:r>
            <a:r>
              <a:rPr lang="en-US" sz="2400"/>
              <a:t>Joydeep Mitra </a:t>
            </a:r>
            <a:r>
              <a:rPr lang="en-US" sz="2400" dirty="0"/>
              <a:t>and Mitch Wand</a:t>
            </a:r>
          </a:p>
          <a:p>
            <a:pPr>
              <a:lnSpc>
                <a:spcPct val="100000"/>
              </a:lnSpc>
            </a:pPr>
            <a:r>
              <a:rPr lang="en-US" sz="2400" dirty="0"/>
              <a:t>Khoury College of Computer Sciences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765BC5-92E6-4F5A-B981-1C5EE97586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t">
            <a:normAutofit/>
          </a:bodyPr>
          <a:lstStyle/>
          <a:p>
            <a:r>
              <a:rPr lang="en-US" altLang="en-US" sz="3200" dirty="0">
                <a:sym typeface="Helvetica Neue" charset="0"/>
              </a:rPr>
              <a:t>CS 4530: Fundamentals of Software Engineering</a:t>
            </a:r>
            <a:br>
              <a:rPr lang="en-US" altLang="en-US" sz="3200" dirty="0">
                <a:sym typeface="Helvetica Neue" charset="0"/>
              </a:rPr>
            </a:br>
            <a:r>
              <a:rPr lang="en-US" altLang="en-US" sz="3200" dirty="0">
                <a:sym typeface="Helvetica Neue" charset="0"/>
              </a:rPr>
              <a:t>Module 10: Application-Level Patterns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C5E2E-7170-455B-A37A-DBAC705CE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B7BC06A-54D1-4D10-B536-9DF33B2C3997}"/>
              </a:ext>
            </a:extLst>
          </p:cNvPr>
          <p:cNvSpPr/>
          <p:nvPr/>
        </p:nvSpPr>
        <p:spPr>
          <a:xfrm>
            <a:off x="539260" y="571001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5C5962"/>
                </a:solidFill>
              </a:rPr>
              <a:t>© 2025 Released under the </a:t>
            </a:r>
            <a:r>
              <a:rPr lang="en-US" dirty="0">
                <a:solidFill>
                  <a:srgbClr val="D41B2C"/>
                </a:solidFill>
                <a:hlinkClick r:id="rId2"/>
              </a:rPr>
              <a:t>CC BY-SA</a:t>
            </a:r>
            <a:r>
              <a:rPr lang="en-US" dirty="0">
                <a:solidFill>
                  <a:srgbClr val="5C5962"/>
                </a:solidFill>
              </a:rPr>
              <a:t> license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82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676B4-A3B7-4F54-BB9B-77B6F4546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 from a Spring '21 example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A36B2-8A46-45A4-B223-08999B17C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10</a:t>
            </a:fld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2927C46-B671-44E3-A2D9-09E8314D2D69}"/>
              </a:ext>
            </a:extLst>
          </p:cNvPr>
          <p:cNvSpPr/>
          <p:nvPr/>
        </p:nvSpPr>
        <p:spPr>
          <a:xfrm>
            <a:off x="1050130" y="1793080"/>
            <a:ext cx="7236619" cy="99734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dirty="0" err="1">
                <a:solidFill>
                  <a:schemeClr val="tx1"/>
                </a:solidFill>
              </a:rPr>
              <a:t>index.ts</a:t>
            </a:r>
            <a:r>
              <a:rPr lang="en-US" dirty="0">
                <a:solidFill>
                  <a:schemeClr val="tx1"/>
                </a:solidFill>
              </a:rPr>
              <a:t> : contains scripts to be executed. 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Calls: </a:t>
            </a:r>
            <a:r>
              <a:rPr lang="en-US" dirty="0" err="1">
                <a:solidFill>
                  <a:schemeClr val="tx1"/>
                </a:solidFill>
              </a:rPr>
              <a:t>getTranscript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getStudentIDs</a:t>
            </a:r>
            <a:r>
              <a:rPr lang="en-US" dirty="0">
                <a:solidFill>
                  <a:schemeClr val="tx1"/>
                </a:solidFill>
              </a:rPr>
              <a:t>, etc., corresponding to the REST endpoints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522877E-8E06-4707-9BA5-03D7B454C621}"/>
              </a:ext>
            </a:extLst>
          </p:cNvPr>
          <p:cNvSpPr/>
          <p:nvPr/>
        </p:nvSpPr>
        <p:spPr>
          <a:xfrm>
            <a:off x="1050130" y="3103562"/>
            <a:ext cx="7236619" cy="81438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dirty="0" err="1">
                <a:solidFill>
                  <a:schemeClr val="tx1"/>
                </a:solidFill>
              </a:rPr>
              <a:t>dataService.ts</a:t>
            </a:r>
            <a:r>
              <a:rPr lang="en-US" dirty="0">
                <a:solidFill>
                  <a:schemeClr val="tx1"/>
                </a:solidFill>
              </a:rPr>
              <a:t>: provides REST endpoints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exports: </a:t>
            </a:r>
            <a:r>
              <a:rPr lang="en-US" dirty="0" err="1">
                <a:solidFill>
                  <a:schemeClr val="tx1"/>
                </a:solidFill>
              </a:rPr>
              <a:t>getTranscript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getStudentIDs</a:t>
            </a:r>
            <a:r>
              <a:rPr lang="en-US" dirty="0">
                <a:solidFill>
                  <a:schemeClr val="tx1"/>
                </a:solidFill>
              </a:rPr>
              <a:t>, etc.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858154A-7C3F-4335-A6F3-48910FB59659}"/>
              </a:ext>
            </a:extLst>
          </p:cNvPr>
          <p:cNvSpPr/>
          <p:nvPr/>
        </p:nvSpPr>
        <p:spPr>
          <a:xfrm>
            <a:off x="1050130" y="4414043"/>
            <a:ext cx="7236619" cy="81438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dirty="0" err="1">
                <a:solidFill>
                  <a:schemeClr val="tx1"/>
                </a:solidFill>
              </a:rPr>
              <a:t>remoteService.ts</a:t>
            </a:r>
            <a:r>
              <a:rPr lang="en-US" dirty="0">
                <a:solidFill>
                  <a:schemeClr val="tx1"/>
                </a:solidFill>
              </a:rPr>
              <a:t> : provides http methods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exports: </a:t>
            </a:r>
            <a:r>
              <a:rPr lang="en-US" dirty="0" err="1">
                <a:solidFill>
                  <a:schemeClr val="tx1"/>
                </a:solidFill>
              </a:rPr>
              <a:t>remoteGet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remotePost</a:t>
            </a:r>
            <a:r>
              <a:rPr lang="en-US" dirty="0">
                <a:solidFill>
                  <a:schemeClr val="tx1"/>
                </a:solidFill>
              </a:rPr>
              <a:t>, etc.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596AE2B-6ED7-4B62-9A41-DC6036167778}"/>
              </a:ext>
            </a:extLst>
          </p:cNvPr>
          <p:cNvSpPr/>
          <p:nvPr/>
        </p:nvSpPr>
        <p:spPr>
          <a:xfrm>
            <a:off x="1050130" y="5724524"/>
            <a:ext cx="7236619" cy="81438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dirty="0" err="1">
                <a:solidFill>
                  <a:schemeClr val="tx1"/>
                </a:solidFill>
              </a:rPr>
              <a:t>axios</a:t>
            </a:r>
            <a:r>
              <a:rPr lang="en-US" dirty="0">
                <a:solidFill>
                  <a:schemeClr val="tx1"/>
                </a:solidFill>
              </a:rPr>
              <a:t>: an </a:t>
            </a:r>
            <a:r>
              <a:rPr lang="en-US" dirty="0" err="1">
                <a:solidFill>
                  <a:schemeClr val="tx1"/>
                </a:solidFill>
              </a:rPr>
              <a:t>npm</a:t>
            </a:r>
            <a:r>
              <a:rPr lang="en-US" dirty="0">
                <a:solidFill>
                  <a:schemeClr val="tx1"/>
                </a:solidFill>
              </a:rPr>
              <a:t> package that actually  does the http work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provides:  </a:t>
            </a:r>
            <a:r>
              <a:rPr lang="en-US" dirty="0" err="1">
                <a:solidFill>
                  <a:schemeClr val="tx1"/>
                </a:solidFill>
              </a:rPr>
              <a:t>axios.get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axios.post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etc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AB1419F-B1BA-4BA3-9666-F2BAE0264CC5}"/>
              </a:ext>
            </a:extLst>
          </p:cNvPr>
          <p:cNvSpPr/>
          <p:nvPr/>
        </p:nvSpPr>
        <p:spPr>
          <a:xfrm>
            <a:off x="9108540" y="4158455"/>
            <a:ext cx="2992974" cy="151368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  <a:latin typeface="Ink Free" panose="03080402000500000000" pitchFamily="66" charset="0"/>
              </a:rPr>
              <a:t>This is the only module that refers to </a:t>
            </a:r>
            <a:r>
              <a:rPr lang="en-US" b="1" dirty="0" err="1">
                <a:solidFill>
                  <a:schemeClr val="tx1"/>
                </a:solidFill>
                <a:latin typeface="Ink Free" panose="03080402000500000000" pitchFamily="66" charset="0"/>
              </a:rPr>
              <a:t>axios</a:t>
            </a:r>
            <a:r>
              <a:rPr lang="en-US" b="1" dirty="0">
                <a:solidFill>
                  <a:schemeClr val="tx1"/>
                </a:solidFill>
                <a:latin typeface="Ink Free" panose="03080402000500000000" pitchFamily="66" charset="0"/>
              </a:rPr>
              <a:t>.  So if we switch to another http package, this is the only file that needs changing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EB1415A-F833-4E72-9575-8AD0238A7BB4}"/>
              </a:ext>
            </a:extLst>
          </p:cNvPr>
          <p:cNvCxnSpPr>
            <a:stCxn id="11" idx="1"/>
            <a:endCxn id="7" idx="3"/>
          </p:cNvCxnSpPr>
          <p:nvPr/>
        </p:nvCxnSpPr>
        <p:spPr>
          <a:xfrm flipH="1" flipV="1">
            <a:off x="8286749" y="4821237"/>
            <a:ext cx="821791" cy="9406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8491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F2821-41CE-4E1B-9203-CE081F2CF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#2: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31731-3D93-423B-8492-07065E728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5941291" cy="4351338"/>
          </a:xfrm>
        </p:spPr>
        <p:txBody>
          <a:bodyPr/>
          <a:lstStyle/>
          <a:p>
            <a:r>
              <a:rPr lang="en-US" dirty="0"/>
              <a:t>Good for complex straight-line processes, </a:t>
            </a:r>
            <a:r>
              <a:rPr lang="en-US" dirty="0" err="1"/>
              <a:t>eg</a:t>
            </a:r>
            <a:r>
              <a:rPr lang="en-US" dirty="0"/>
              <a:t> image processing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13B7EA-51E8-4B1F-975A-8673D97D7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F997C1C-C659-436B-B706-100851C991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1953201"/>
            <a:ext cx="2573388" cy="3967307"/>
          </a:xfrm>
          <a:prstGeom prst="rect">
            <a:avLst/>
          </a:prstGeom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789D6D95-D37A-41A3-9DE5-E6CAFBEF0F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" t="47508" r="25175" b="-1996"/>
          <a:stretch/>
        </p:blipFill>
        <p:spPr>
          <a:xfrm>
            <a:off x="838200" y="3641451"/>
            <a:ext cx="7324434" cy="2897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989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69761-3AE9-46F6-BF8E-97FA98CAF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Also good for visualizing hardware</a:t>
            </a:r>
          </a:p>
        </p:txBody>
      </p:sp>
      <p:pic>
        <p:nvPicPr>
          <p:cNvPr id="6" name="Content Placeholder 5" descr="A picture containing chart&#10;&#10;Description automatically generated">
            <a:extLst>
              <a:ext uri="{FF2B5EF4-FFF2-40B4-BE49-F238E27FC236}">
                <a16:creationId xmlns:a16="http://schemas.microsoft.com/office/drawing/2014/main" id="{D5DC8022-0CDD-4B6C-87DB-A999B2F7DA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862" y="1841934"/>
            <a:ext cx="6962139" cy="435133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679D01-E837-49F4-8EAF-8CEAC9D3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78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E83EF-B90C-404B-A538-1C59AF785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the stages communicate?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5E074-5EF0-4A81-8E01-D0C8C1D8FC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That's the next-level decision</a:t>
            </a:r>
          </a:p>
          <a:p>
            <a:pPr lvl="1"/>
            <a:r>
              <a:rPr lang="en-US" dirty="0"/>
              <a:t>data-push (each stage invokes the next)</a:t>
            </a:r>
          </a:p>
          <a:p>
            <a:pPr lvl="1"/>
            <a:r>
              <a:rPr lang="en-US" dirty="0"/>
              <a:t>demand-pull (each stage demands data from its predecessor)</a:t>
            </a:r>
          </a:p>
          <a:p>
            <a:pPr lvl="1"/>
            <a:r>
              <a:rPr lang="en-US" dirty="0"/>
              <a:t>queues? buffers?</a:t>
            </a:r>
          </a:p>
          <a:p>
            <a:pPr lvl="1"/>
            <a:r>
              <a:rPr lang="en-US" dirty="0"/>
              <a:t>??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9B2A19-2316-4F14-ACAC-4D9733CE5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1959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F7042-6537-193E-0A57-D4CAAAEC8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Express, each stage gets an object that represents the rest of the pipeline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B1748E-D732-0B8A-C0F1-0CFEA1F60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63584E-2731-5590-FD9C-B45B82AE7D1C}"/>
              </a:ext>
            </a:extLst>
          </p:cNvPr>
          <p:cNvSpPr txBox="1"/>
          <p:nvPr/>
        </p:nvSpPr>
        <p:spPr>
          <a:xfrm>
            <a:off x="838200" y="1951672"/>
            <a:ext cx="10387263" cy="230832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US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2400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use</a:t>
            </a:r>
            <a:r>
              <a:rPr lang="en-US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en-US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2400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status</a:t>
            </a:r>
            <a:r>
              <a:rPr lang="en-US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404</a:t>
            </a:r>
            <a:r>
              <a:rPr lang="en-US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4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pPr>
              <a:buNone/>
            </a:pPr>
            <a:r>
              <a:rPr lang="en-US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error:</a:t>
            </a:r>
            <a:r>
              <a:rPr lang="en-US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'Not Found'</a:t>
            </a:r>
            <a:r>
              <a:rPr lang="en-US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en-US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24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message:</a:t>
            </a:r>
            <a:r>
              <a:rPr lang="en-US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buNone/>
            </a:pPr>
            <a:r>
              <a:rPr lang="en-US" sz="2400" dirty="0">
                <a:solidFill>
                  <a:srgbClr val="3B3B3B"/>
                </a:solidFill>
                <a:latin typeface="Consolas" panose="020B0609020204030204" pitchFamily="49" charset="0"/>
              </a:rPr>
              <a:t>       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`Route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method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originalUrl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not found`</a:t>
            </a:r>
            <a:endParaRPr lang="en-US" sz="24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2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});</a:t>
            </a:r>
          </a:p>
        </p:txBody>
      </p:sp>
    </p:spTree>
    <p:extLst>
      <p:ext uri="{BB962C8B-B14F-4D97-AF65-F5344CB8AC3E}">
        <p14:creationId xmlns:p14="http://schemas.microsoft.com/office/powerpoint/2010/main" val="19863749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B9B9D-546F-4244-84F2-75412D354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#3: Event-Driven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D90A2-4EFD-48EA-87DF-BE827A78B2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500160"/>
            <a:ext cx="4386082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Metaphor: a bunch of bureaucrats shuffling papers</a:t>
            </a:r>
          </a:p>
          <a:p>
            <a:r>
              <a:rPr lang="en-US" dirty="0"/>
              <a:t>Each processing unit has an in-box and one or more out-boxes</a:t>
            </a:r>
          </a:p>
          <a:p>
            <a:r>
              <a:rPr lang="en-US" dirty="0"/>
              <a:t>Each unit takes a task from its inbox, processes it, and puts the results in one or more outboxes.</a:t>
            </a:r>
          </a:p>
          <a:p>
            <a:r>
              <a:rPr lang="en-US" dirty="0"/>
              <a:t>Stages may be connected by asynchronous message queues.</a:t>
            </a:r>
          </a:p>
          <a:p>
            <a:r>
              <a:rPr lang="en-US"/>
              <a:t>Or use the </a:t>
            </a:r>
            <a:r>
              <a:rPr lang="en-US" dirty="0"/>
              <a:t>observer pattern, where each unit observes changes in its upstream units.</a:t>
            </a:r>
          </a:p>
          <a:p>
            <a:r>
              <a:rPr lang="en-US" dirty="0"/>
              <a:t>Conditional 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35BCF9-475A-4B17-82B9-6AD6DD87C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5" descr="Diagram, application&#10;&#10;Description automatically generated">
            <a:extLst>
              <a:ext uri="{FF2B5EF4-FFF2-40B4-BE49-F238E27FC236}">
                <a16:creationId xmlns:a16="http://schemas.microsoft.com/office/drawing/2014/main" id="{EA381D1E-91A5-4755-85E3-66E72B27FF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577" y="1671246"/>
            <a:ext cx="4386081" cy="486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2519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B92E0-796B-45B5-AABE-77058F298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#4: Plugins ("microkernel")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42D93-DBB5-4E98-93CF-3EAE0D8686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5571836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System consists of a small core (the "microkernel") for essential functions, and lots of hooks for adding other services</a:t>
            </a:r>
          </a:p>
          <a:p>
            <a:r>
              <a:rPr lang="en-US" dirty="0"/>
              <a:t>Highly extensible</a:t>
            </a:r>
          </a:p>
          <a:p>
            <a:r>
              <a:rPr lang="en-US" dirty="0"/>
              <a:t>Plug-ins can be designed by small, less-experienced teams– even by users!</a:t>
            </a:r>
          </a:p>
          <a:p>
            <a:r>
              <a:rPr lang="en-US" dirty="0"/>
              <a:t>Connection methods may vary</a:t>
            </a:r>
          </a:p>
          <a:p>
            <a:pPr lvl="1"/>
            <a:r>
              <a:rPr lang="en-US" dirty="0"/>
              <a:t>often: core provides default behaviors that are overridable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A9034B-6A97-4A29-A9FB-9BBCE9CB4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F774DA18-8C67-4D38-892B-561D5730DD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6491" y="1847500"/>
            <a:ext cx="4084328" cy="233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3348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005AD-6476-F9A3-1602-9E984D54C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Concepts for Plugin Architecture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C12A2-F9D5-4B98-9348-D87467C25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Activation Events</a:t>
            </a:r>
            <a:r>
              <a:rPr lang="en-US" dirty="0"/>
              <a:t>: when does your extension run?</a:t>
            </a:r>
          </a:p>
          <a:p>
            <a:r>
              <a:rPr lang="en-US" b="1" dirty="0"/>
              <a:t>Host API</a:t>
            </a:r>
            <a:r>
              <a:rPr lang="en-US" dirty="0"/>
              <a:t>: what procedures in the host app can your extension call?</a:t>
            </a:r>
          </a:p>
          <a:p>
            <a:r>
              <a:rPr lang="en-US" b="1" dirty="0"/>
              <a:t>Contribution Point</a:t>
            </a:r>
            <a:r>
              <a:rPr lang="en-US" dirty="0"/>
              <a:t>: what your extension contributes to the host (e.g. new commands, menus, pipeline stages, etc.)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9AF69B-E16C-6477-3698-D6A75548F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893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27D48-865A-456B-B5A2-4B71B7188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1: git hooks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21941-0524-483D-BC8D-30E2A73794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8594188" cy="4351338"/>
          </a:xfrm>
        </p:spPr>
        <p:txBody>
          <a:bodyPr/>
          <a:lstStyle/>
          <a:p>
            <a:pPr lvl="1"/>
            <a:r>
              <a:rPr lang="en-US" dirty="0"/>
              <a:t>git provides a fixed set of activation events (files in .git/hooks)</a:t>
            </a:r>
          </a:p>
          <a:p>
            <a:pPr lvl="1"/>
            <a:r>
              <a:rPr lang="en-US" dirty="0"/>
              <a:t>the user can extend git's default behavior by changing these files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2C4ADF-5976-4227-821B-C68F3EB6F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E0C14B-BE5F-E686-33D1-88713373D547}"/>
              </a:ext>
            </a:extLst>
          </p:cNvPr>
          <p:cNvSpPr txBox="1"/>
          <p:nvPr/>
        </p:nvSpPr>
        <p:spPr>
          <a:xfrm>
            <a:off x="2375601" y="2553476"/>
            <a:ext cx="7219949" cy="3970318"/>
          </a:xfrm>
          <a:prstGeom prst="rect">
            <a:avLst/>
          </a:prstGeom>
          <a:noFill/>
          <a:ln w="12700" cap="flat" cmpd="sng" algn="ctr">
            <a:solidFill>
              <a:srgbClr val="0070C0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$ cat .git/hooks/pre-merge-</a:t>
            </a:r>
            <a:r>
              <a:rPr lang="en-US" dirty="0" err="1">
                <a:solidFill>
                  <a:schemeClr val="tx1"/>
                </a:solidFill>
              </a:rPr>
              <a:t>commit.sample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r>
              <a:rPr lang="en-US" dirty="0">
                <a:solidFill>
                  <a:schemeClr val="tx1"/>
                </a:solidFill>
              </a:rPr>
              <a:t>#!/bin/sh</a:t>
            </a:r>
          </a:p>
          <a:p>
            <a:r>
              <a:rPr lang="en-US" dirty="0">
                <a:solidFill>
                  <a:schemeClr val="tx1"/>
                </a:solidFill>
              </a:rPr>
              <a:t>#</a:t>
            </a:r>
          </a:p>
          <a:p>
            <a:r>
              <a:rPr lang="en-US" dirty="0">
                <a:solidFill>
                  <a:schemeClr val="tx1"/>
                </a:solidFill>
              </a:rPr>
              <a:t># An example hook script to verify what is about to be committed.</a:t>
            </a:r>
          </a:p>
          <a:p>
            <a:r>
              <a:rPr lang="en-US" dirty="0">
                <a:solidFill>
                  <a:schemeClr val="tx1"/>
                </a:solidFill>
              </a:rPr>
              <a:t># Called by "git merge" with no arguments.  The hook should</a:t>
            </a:r>
          </a:p>
          <a:p>
            <a:r>
              <a:rPr lang="en-US" dirty="0">
                <a:solidFill>
                  <a:schemeClr val="tx1"/>
                </a:solidFill>
              </a:rPr>
              <a:t># exit with non-zero status after issuing an appropriate message to</a:t>
            </a:r>
          </a:p>
          <a:p>
            <a:r>
              <a:rPr lang="en-US" dirty="0">
                <a:solidFill>
                  <a:schemeClr val="tx1"/>
                </a:solidFill>
              </a:rPr>
              <a:t># stderr if it wants to stop the merge commit.</a:t>
            </a:r>
          </a:p>
          <a:p>
            <a:r>
              <a:rPr lang="en-US" dirty="0">
                <a:solidFill>
                  <a:schemeClr val="tx1"/>
                </a:solidFill>
              </a:rPr>
              <a:t>#</a:t>
            </a:r>
          </a:p>
          <a:p>
            <a:r>
              <a:rPr lang="en-US" dirty="0">
                <a:solidFill>
                  <a:schemeClr val="tx1"/>
                </a:solidFill>
              </a:rPr>
              <a:t># To enable this hook, rename this file to "pre-merge-commit".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. git-</a:t>
            </a:r>
            <a:r>
              <a:rPr lang="en-US" dirty="0" err="1">
                <a:solidFill>
                  <a:schemeClr val="tx1"/>
                </a:solidFill>
              </a:rPr>
              <a:t>sh</a:t>
            </a:r>
            <a:r>
              <a:rPr lang="en-US" dirty="0">
                <a:solidFill>
                  <a:schemeClr val="tx1"/>
                </a:solidFill>
              </a:rPr>
              <a:t>-setup</a:t>
            </a:r>
          </a:p>
          <a:p>
            <a:r>
              <a:rPr lang="en-US" dirty="0">
                <a:solidFill>
                  <a:schemeClr val="tx1"/>
                </a:solidFill>
              </a:rPr>
              <a:t>test -x "$GIT_DIR/hooks/pre-commit" &amp;&amp;</a:t>
            </a:r>
          </a:p>
          <a:p>
            <a:r>
              <a:rPr lang="en-US" dirty="0">
                <a:solidFill>
                  <a:schemeClr val="tx1"/>
                </a:solidFill>
              </a:rPr>
              <a:t>        exec "$GIT_DIR/hooks/pre-commit"</a:t>
            </a:r>
          </a:p>
          <a:p>
            <a:r>
              <a:rPr lang="en-US" dirty="0">
                <a:solidFill>
                  <a:schemeClr val="tx1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219247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658C3-4825-DBCB-BFAD-260F18655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2: express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842194-D87B-F95F-CD8E-724D5DE03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19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47882E-FCCF-0DA2-138C-7BD22382A5D9}"/>
              </a:ext>
            </a:extLst>
          </p:cNvPr>
          <p:cNvSpPr txBox="1"/>
          <p:nvPr/>
        </p:nvSpPr>
        <p:spPr>
          <a:xfrm>
            <a:off x="838200" y="1543765"/>
            <a:ext cx="8797860" cy="5632311"/>
          </a:xfrm>
          <a:prstGeom prst="rect">
            <a:avLst/>
          </a:prstGeom>
          <a:noFill/>
          <a:ln w="12700" cap="flat" cmpd="sng" algn="ctr">
            <a:solidFill>
              <a:srgbClr val="0070C0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createApp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()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Application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Middleware for parsing JSON requests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use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());</a:t>
            </a:r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Addition endpoint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'/sum/: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/:j'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getSum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buNone/>
            </a:pP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pPr>
              <a:buNone/>
            </a:pP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get the rest of the routes from frontend/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dist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use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'frontend/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pPr>
              <a:buNone/>
            </a:pP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pPr>
              <a:buNone/>
            </a:pP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use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status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404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pPr>
              <a:buNone/>
            </a:pP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error: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'Not Found'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message: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`Route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method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originalUrl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not found`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});</a:t>
            </a:r>
          </a:p>
          <a:p>
            <a:pPr>
              <a:buNone/>
            </a:pP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});</a:t>
            </a:r>
          </a:p>
          <a:p>
            <a:pPr>
              <a:buNone/>
            </a:pPr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0547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33575-0593-49FD-831F-131BB6CC7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 for this Module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1ECCD-9823-405F-AA9A-D0CC235AD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By the end of this module you should be able to:</a:t>
            </a:r>
          </a:p>
          <a:p>
            <a:pPr lvl="1"/>
            <a:r>
              <a:rPr lang="en-US" dirty="0"/>
              <a:t>describe the basic ideas of the following architectures, with examples and pictures</a:t>
            </a:r>
          </a:p>
          <a:p>
            <a:pPr lvl="2"/>
            <a:r>
              <a:rPr lang="en-US" dirty="0"/>
              <a:t>anarchic</a:t>
            </a:r>
          </a:p>
          <a:p>
            <a:pPr lvl="2"/>
            <a:r>
              <a:rPr lang="en-US" dirty="0"/>
              <a:t>layered</a:t>
            </a:r>
          </a:p>
          <a:p>
            <a:pPr lvl="2"/>
            <a:r>
              <a:rPr lang="en-US" dirty="0"/>
              <a:t>pipeline</a:t>
            </a:r>
          </a:p>
          <a:p>
            <a:pPr lvl="2"/>
            <a:r>
              <a:rPr lang="en-US" dirty="0"/>
              <a:t>event-driven</a:t>
            </a:r>
          </a:p>
          <a:p>
            <a:pPr lvl="2"/>
            <a:r>
              <a:rPr lang="en-US" dirty="0"/>
              <a:t>microkernel</a:t>
            </a:r>
          </a:p>
          <a:p>
            <a:pPr lvl="2"/>
            <a:r>
              <a:rPr lang="en-US" dirty="0"/>
              <a:t>microservice</a:t>
            </a:r>
          </a:p>
          <a:p>
            <a:pPr lvl="1"/>
            <a:r>
              <a:rPr lang="en-US" dirty="0"/>
              <a:t>describe the main features of the following communication modalities:</a:t>
            </a:r>
          </a:p>
          <a:p>
            <a:pPr lvl="2"/>
            <a:r>
              <a:rPr lang="en-US" dirty="0"/>
              <a:t>procedure calls</a:t>
            </a:r>
          </a:p>
          <a:p>
            <a:pPr lvl="2"/>
            <a:r>
              <a:rPr lang="en-US" dirty="0"/>
              <a:t>HTTP and REST</a:t>
            </a:r>
          </a:p>
          <a:p>
            <a:pPr lvl="2"/>
            <a:r>
              <a:rPr lang="en-US" dirty="0" err="1"/>
              <a:t>Websockets</a:t>
            </a:r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B1048-3EB8-4281-8361-E7EB70F6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268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94B7B-21A2-4719-891C-D2C44B24F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#5: Microservices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27F68F-8CF7-4063-BA76-2DC5160B0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9063182" cy="4351338"/>
          </a:xfrm>
        </p:spPr>
        <p:txBody>
          <a:bodyPr/>
          <a:lstStyle/>
          <a:p>
            <a:r>
              <a:rPr lang="en-US" dirty="0"/>
              <a:t>Overall task is divided into different components</a:t>
            </a:r>
          </a:p>
          <a:p>
            <a:r>
              <a:rPr lang="en-US" dirty="0"/>
              <a:t>Each component is implemented independently</a:t>
            </a:r>
          </a:p>
          <a:p>
            <a:r>
              <a:rPr lang="en-US" dirty="0"/>
              <a:t>Each component is</a:t>
            </a:r>
          </a:p>
          <a:p>
            <a:pPr lvl="1"/>
            <a:r>
              <a:rPr lang="en-US" dirty="0"/>
              <a:t>independently replaceable, </a:t>
            </a:r>
          </a:p>
          <a:p>
            <a:pPr lvl="1"/>
            <a:r>
              <a:rPr lang="en-US" dirty="0"/>
              <a:t>independently updatable</a:t>
            </a:r>
          </a:p>
          <a:p>
            <a:r>
              <a:rPr lang="en-US" dirty="0"/>
              <a:t>Components can be built as libraries, but more usually as web services</a:t>
            </a:r>
          </a:p>
          <a:p>
            <a:pPr lvl="1"/>
            <a:r>
              <a:rPr lang="en-US" dirty="0"/>
              <a:t>Services communicate via HTTP, typically REST (see next lesson)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E40AC1-1440-4AFE-9468-55B60E9A0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6965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94B7B-21A2-4719-891C-D2C44B24F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Microservices: Schematic Example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E40AC1-1440-4AFE-9468-55B60E9A0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pPr/>
              <a:t>21</a:t>
            </a:fld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87B0150F-C39F-4ED4-AFE4-35333F8514F3}"/>
              </a:ext>
            </a:extLst>
          </p:cNvPr>
          <p:cNvGrpSpPr/>
          <p:nvPr/>
        </p:nvGrpSpPr>
        <p:grpSpPr>
          <a:xfrm>
            <a:off x="2391205" y="2153014"/>
            <a:ext cx="7887346" cy="3627969"/>
            <a:chOff x="146049" y="3185150"/>
            <a:chExt cx="12897675" cy="5932586"/>
          </a:xfrm>
        </p:grpSpPr>
        <p:sp>
          <p:nvSpPr>
            <p:cNvPr id="5" name="Productivity App">
              <a:extLst>
                <a:ext uri="{FF2B5EF4-FFF2-40B4-BE49-F238E27FC236}">
                  <a16:creationId xmlns:a16="http://schemas.microsoft.com/office/drawing/2014/main" id="{530AFECA-5F07-4B2E-A1A8-BE292746BBCC}"/>
                </a:ext>
              </a:extLst>
            </p:cNvPr>
            <p:cNvSpPr/>
            <p:nvPr/>
          </p:nvSpPr>
          <p:spPr>
            <a:xfrm>
              <a:off x="146049" y="4525174"/>
              <a:ext cx="2408690" cy="3340565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/>
            <a:lstStyle>
              <a:lvl1pPr algn="l"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Productivity App</a:t>
              </a:r>
            </a:p>
          </p:txBody>
        </p:sp>
        <p:sp>
          <p:nvSpPr>
            <p:cNvPr id="6" name="Frontend">
              <a:extLst>
                <a:ext uri="{FF2B5EF4-FFF2-40B4-BE49-F238E27FC236}">
                  <a16:creationId xmlns:a16="http://schemas.microsoft.com/office/drawing/2014/main" id="{CD420D6D-43AE-41B6-9EB6-A3ED82A98AFE}"/>
                </a:ext>
              </a:extLst>
            </p:cNvPr>
            <p:cNvSpPr/>
            <p:nvPr/>
          </p:nvSpPr>
          <p:spPr>
            <a:xfrm>
              <a:off x="418705" y="5770179"/>
              <a:ext cx="1770969" cy="483543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Frontend</a:t>
              </a:r>
            </a:p>
          </p:txBody>
        </p:sp>
        <p:sp>
          <p:nvSpPr>
            <p:cNvPr id="7" name="“Dumb”…">
              <a:extLst>
                <a:ext uri="{FF2B5EF4-FFF2-40B4-BE49-F238E27FC236}">
                  <a16:creationId xmlns:a16="http://schemas.microsoft.com/office/drawing/2014/main" id="{1A65B15A-8A85-4B90-8F05-1A2CD41DC529}"/>
                </a:ext>
              </a:extLst>
            </p:cNvPr>
            <p:cNvSpPr/>
            <p:nvPr/>
          </p:nvSpPr>
          <p:spPr>
            <a:xfrm>
              <a:off x="418705" y="6475028"/>
              <a:ext cx="1770969" cy="1018505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/>
            <a:lstStyle/>
            <a:p>
              <a:pPr algn="l"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“Dumb”</a:t>
              </a:r>
            </a:p>
            <a:p>
              <a:pPr algn="l"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App Server</a:t>
              </a:r>
            </a:p>
          </p:txBody>
        </p:sp>
        <p:sp>
          <p:nvSpPr>
            <p:cNvPr id="8" name="Line">
              <a:extLst>
                <a:ext uri="{FF2B5EF4-FFF2-40B4-BE49-F238E27FC236}">
                  <a16:creationId xmlns:a16="http://schemas.microsoft.com/office/drawing/2014/main" id="{AF2B07D8-0C3A-4EDA-9A1E-94FA19DB012E}"/>
                </a:ext>
              </a:extLst>
            </p:cNvPr>
            <p:cNvSpPr/>
            <p:nvPr/>
          </p:nvSpPr>
          <p:spPr>
            <a:xfrm>
              <a:off x="1350394" y="5480353"/>
              <a:ext cx="1" cy="228601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38100" tIns="38100" rIns="38100" bIns="38100" anchor="ctr"/>
            <a:lstStyle/>
            <a:p>
              <a: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" name="Mod 1">
              <a:extLst>
                <a:ext uri="{FF2B5EF4-FFF2-40B4-BE49-F238E27FC236}">
                  <a16:creationId xmlns:a16="http://schemas.microsoft.com/office/drawing/2014/main" id="{1FB2CA1C-9375-48FB-8C46-41513D723D0B}"/>
                </a:ext>
              </a:extLst>
            </p:cNvPr>
            <p:cNvSpPr/>
            <p:nvPr/>
          </p:nvSpPr>
          <p:spPr>
            <a:xfrm>
              <a:off x="3800269" y="3567446"/>
              <a:ext cx="2408690" cy="2244441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/>
            <a:lstStyle>
              <a:lvl1pPr algn="l"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Mod 1</a:t>
              </a:r>
            </a:p>
          </p:txBody>
        </p:sp>
        <p:sp>
          <p:nvSpPr>
            <p:cNvPr id="10" name="REST service">
              <a:extLst>
                <a:ext uri="{FF2B5EF4-FFF2-40B4-BE49-F238E27FC236}">
                  <a16:creationId xmlns:a16="http://schemas.microsoft.com/office/drawing/2014/main" id="{75C34081-1A08-4136-8DB4-A3CCDEEFB841}"/>
                </a:ext>
              </a:extLst>
            </p:cNvPr>
            <p:cNvSpPr/>
            <p:nvPr/>
          </p:nvSpPr>
          <p:spPr>
            <a:xfrm>
              <a:off x="4119129" y="4091321"/>
              <a:ext cx="1770970" cy="641301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REST service</a:t>
              </a:r>
            </a:p>
          </p:txBody>
        </p:sp>
        <p:sp>
          <p:nvSpPr>
            <p:cNvPr id="11" name="Database">
              <a:extLst>
                <a:ext uri="{FF2B5EF4-FFF2-40B4-BE49-F238E27FC236}">
                  <a16:creationId xmlns:a16="http://schemas.microsoft.com/office/drawing/2014/main" id="{C0BB103E-BD2A-4CFA-BA54-EFC863EA9A67}"/>
                </a:ext>
              </a:extLst>
            </p:cNvPr>
            <p:cNvSpPr/>
            <p:nvPr/>
          </p:nvSpPr>
          <p:spPr>
            <a:xfrm>
              <a:off x="4119129" y="5122685"/>
              <a:ext cx="1770970" cy="483544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Database</a:t>
              </a:r>
            </a:p>
          </p:txBody>
        </p:sp>
        <p:sp>
          <p:nvSpPr>
            <p:cNvPr id="12" name="Line">
              <a:extLst>
                <a:ext uri="{FF2B5EF4-FFF2-40B4-BE49-F238E27FC236}">
                  <a16:creationId xmlns:a16="http://schemas.microsoft.com/office/drawing/2014/main" id="{FAFB7BE8-281B-4454-BDD9-BA35C245A776}"/>
                </a:ext>
              </a:extLst>
            </p:cNvPr>
            <p:cNvSpPr/>
            <p:nvPr/>
          </p:nvSpPr>
          <p:spPr>
            <a:xfrm>
              <a:off x="5004613" y="4747891"/>
              <a:ext cx="1" cy="392729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38100" tIns="38100" rIns="38100" bIns="38100" anchor="ctr"/>
            <a:lstStyle/>
            <a:p>
              <a: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" name="Mod 2">
              <a:extLst>
                <a:ext uri="{FF2B5EF4-FFF2-40B4-BE49-F238E27FC236}">
                  <a16:creationId xmlns:a16="http://schemas.microsoft.com/office/drawing/2014/main" id="{8A686561-C5EF-4DCC-96DD-9372EF6FA80C}"/>
                </a:ext>
              </a:extLst>
            </p:cNvPr>
            <p:cNvSpPr/>
            <p:nvPr/>
          </p:nvSpPr>
          <p:spPr>
            <a:xfrm>
              <a:off x="6979728" y="3568112"/>
              <a:ext cx="2408690" cy="2244441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/>
            <a:lstStyle>
              <a:lvl1pPr algn="l"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Mod 2</a:t>
              </a:r>
            </a:p>
          </p:txBody>
        </p:sp>
        <p:sp>
          <p:nvSpPr>
            <p:cNvPr id="14" name="REST service">
              <a:extLst>
                <a:ext uri="{FF2B5EF4-FFF2-40B4-BE49-F238E27FC236}">
                  <a16:creationId xmlns:a16="http://schemas.microsoft.com/office/drawing/2014/main" id="{DAED7276-49B8-4BFF-8E9D-AF56E656822D}"/>
                </a:ext>
              </a:extLst>
            </p:cNvPr>
            <p:cNvSpPr/>
            <p:nvPr/>
          </p:nvSpPr>
          <p:spPr>
            <a:xfrm>
              <a:off x="7298588" y="4091987"/>
              <a:ext cx="1770969" cy="641301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REST service</a:t>
              </a:r>
            </a:p>
          </p:txBody>
        </p:sp>
        <p:sp>
          <p:nvSpPr>
            <p:cNvPr id="15" name="Database">
              <a:extLst>
                <a:ext uri="{FF2B5EF4-FFF2-40B4-BE49-F238E27FC236}">
                  <a16:creationId xmlns:a16="http://schemas.microsoft.com/office/drawing/2014/main" id="{692DF0C3-CAB8-4D5B-8241-DB7EA0833B7A}"/>
                </a:ext>
              </a:extLst>
            </p:cNvPr>
            <p:cNvSpPr/>
            <p:nvPr/>
          </p:nvSpPr>
          <p:spPr>
            <a:xfrm>
              <a:off x="7298588" y="5123351"/>
              <a:ext cx="1770969" cy="483543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Database</a:t>
              </a:r>
            </a:p>
          </p:txBody>
        </p:sp>
        <p:sp>
          <p:nvSpPr>
            <p:cNvPr id="16" name="Line">
              <a:extLst>
                <a:ext uri="{FF2B5EF4-FFF2-40B4-BE49-F238E27FC236}">
                  <a16:creationId xmlns:a16="http://schemas.microsoft.com/office/drawing/2014/main" id="{00BC6E7D-F91A-4FDF-8110-ECBF949EC631}"/>
                </a:ext>
              </a:extLst>
            </p:cNvPr>
            <p:cNvSpPr/>
            <p:nvPr/>
          </p:nvSpPr>
          <p:spPr>
            <a:xfrm>
              <a:off x="8184072" y="4748557"/>
              <a:ext cx="1" cy="392729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38100" tIns="38100" rIns="38100" bIns="38100" anchor="ctr"/>
            <a:lstStyle/>
            <a:p>
              <a: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" name="Mod 3">
              <a:extLst>
                <a:ext uri="{FF2B5EF4-FFF2-40B4-BE49-F238E27FC236}">
                  <a16:creationId xmlns:a16="http://schemas.microsoft.com/office/drawing/2014/main" id="{A1C47F08-DB18-4E27-B89F-9CDE95E9F7DC}"/>
                </a:ext>
              </a:extLst>
            </p:cNvPr>
            <p:cNvSpPr/>
            <p:nvPr/>
          </p:nvSpPr>
          <p:spPr>
            <a:xfrm>
              <a:off x="10159186" y="3569065"/>
              <a:ext cx="2408690" cy="2244441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/>
            <a:lstStyle>
              <a:lvl1pPr algn="l"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Mod 3</a:t>
              </a:r>
            </a:p>
          </p:txBody>
        </p:sp>
        <p:sp>
          <p:nvSpPr>
            <p:cNvPr id="18" name="REST service">
              <a:extLst>
                <a:ext uri="{FF2B5EF4-FFF2-40B4-BE49-F238E27FC236}">
                  <a16:creationId xmlns:a16="http://schemas.microsoft.com/office/drawing/2014/main" id="{D9E21469-E34E-4785-AC53-E7FE915DBA4F}"/>
                </a:ext>
              </a:extLst>
            </p:cNvPr>
            <p:cNvSpPr/>
            <p:nvPr/>
          </p:nvSpPr>
          <p:spPr>
            <a:xfrm>
              <a:off x="10478047" y="4092939"/>
              <a:ext cx="1770969" cy="641302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REST service</a:t>
              </a:r>
            </a:p>
          </p:txBody>
        </p:sp>
        <p:sp>
          <p:nvSpPr>
            <p:cNvPr id="19" name="Database">
              <a:extLst>
                <a:ext uri="{FF2B5EF4-FFF2-40B4-BE49-F238E27FC236}">
                  <a16:creationId xmlns:a16="http://schemas.microsoft.com/office/drawing/2014/main" id="{39B2D0A7-6009-41BD-9A80-CC73BF652ECB}"/>
                </a:ext>
              </a:extLst>
            </p:cNvPr>
            <p:cNvSpPr/>
            <p:nvPr/>
          </p:nvSpPr>
          <p:spPr>
            <a:xfrm>
              <a:off x="10478047" y="5124303"/>
              <a:ext cx="1770969" cy="483544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Database</a:t>
              </a:r>
            </a:p>
          </p:txBody>
        </p:sp>
        <p:sp>
          <p:nvSpPr>
            <p:cNvPr id="20" name="Line">
              <a:extLst>
                <a:ext uri="{FF2B5EF4-FFF2-40B4-BE49-F238E27FC236}">
                  <a16:creationId xmlns:a16="http://schemas.microsoft.com/office/drawing/2014/main" id="{0D6B5AA2-8335-4BE0-80E5-B3B07AE27248}"/>
                </a:ext>
              </a:extLst>
            </p:cNvPr>
            <p:cNvSpPr/>
            <p:nvPr/>
          </p:nvSpPr>
          <p:spPr>
            <a:xfrm>
              <a:off x="11363531" y="4749510"/>
              <a:ext cx="1" cy="392729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38100" tIns="38100" rIns="38100" bIns="38100" anchor="ctr"/>
            <a:lstStyle/>
            <a:p>
              <a: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1" name="Mod 4">
              <a:extLst>
                <a:ext uri="{FF2B5EF4-FFF2-40B4-BE49-F238E27FC236}">
                  <a16:creationId xmlns:a16="http://schemas.microsoft.com/office/drawing/2014/main" id="{5F5EDE0B-779A-4A82-8D2B-DF671AFBBE96}"/>
                </a:ext>
              </a:extLst>
            </p:cNvPr>
            <p:cNvSpPr/>
            <p:nvPr/>
          </p:nvSpPr>
          <p:spPr>
            <a:xfrm>
              <a:off x="3800269" y="6460406"/>
              <a:ext cx="2408690" cy="2244441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/>
            <a:lstStyle>
              <a:lvl1pPr algn="l"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Mod 4</a:t>
              </a:r>
            </a:p>
          </p:txBody>
        </p:sp>
        <p:sp>
          <p:nvSpPr>
            <p:cNvPr id="22" name="REST service">
              <a:extLst>
                <a:ext uri="{FF2B5EF4-FFF2-40B4-BE49-F238E27FC236}">
                  <a16:creationId xmlns:a16="http://schemas.microsoft.com/office/drawing/2014/main" id="{714EF2ED-E47B-4DE8-B169-7EEC832C55B8}"/>
                </a:ext>
              </a:extLst>
            </p:cNvPr>
            <p:cNvSpPr/>
            <p:nvPr/>
          </p:nvSpPr>
          <p:spPr>
            <a:xfrm>
              <a:off x="4119129" y="6984281"/>
              <a:ext cx="1770970" cy="641301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REST service</a:t>
              </a:r>
            </a:p>
          </p:txBody>
        </p:sp>
        <p:sp>
          <p:nvSpPr>
            <p:cNvPr id="23" name="Database">
              <a:extLst>
                <a:ext uri="{FF2B5EF4-FFF2-40B4-BE49-F238E27FC236}">
                  <a16:creationId xmlns:a16="http://schemas.microsoft.com/office/drawing/2014/main" id="{9F68B236-1D35-45DB-92F7-04B6015A9805}"/>
                </a:ext>
              </a:extLst>
            </p:cNvPr>
            <p:cNvSpPr/>
            <p:nvPr/>
          </p:nvSpPr>
          <p:spPr>
            <a:xfrm>
              <a:off x="4119129" y="8015645"/>
              <a:ext cx="1770970" cy="483544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Database</a:t>
              </a:r>
            </a:p>
          </p:txBody>
        </p:sp>
        <p:sp>
          <p:nvSpPr>
            <p:cNvPr id="24" name="Line">
              <a:extLst>
                <a:ext uri="{FF2B5EF4-FFF2-40B4-BE49-F238E27FC236}">
                  <a16:creationId xmlns:a16="http://schemas.microsoft.com/office/drawing/2014/main" id="{D4C59FC4-87D7-4D38-95FB-F1596FC2BD52}"/>
                </a:ext>
              </a:extLst>
            </p:cNvPr>
            <p:cNvSpPr/>
            <p:nvPr/>
          </p:nvSpPr>
          <p:spPr>
            <a:xfrm>
              <a:off x="5004613" y="7640852"/>
              <a:ext cx="1" cy="392729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38100" tIns="38100" rIns="38100" bIns="38100" anchor="ctr"/>
            <a:lstStyle/>
            <a:p>
              <a: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Mod 5">
              <a:extLst>
                <a:ext uri="{FF2B5EF4-FFF2-40B4-BE49-F238E27FC236}">
                  <a16:creationId xmlns:a16="http://schemas.microsoft.com/office/drawing/2014/main" id="{B7DC454B-39E2-4BFE-A38E-B1ECFFF36C31}"/>
                </a:ext>
              </a:extLst>
            </p:cNvPr>
            <p:cNvSpPr/>
            <p:nvPr/>
          </p:nvSpPr>
          <p:spPr>
            <a:xfrm>
              <a:off x="6979728" y="6460406"/>
              <a:ext cx="2408690" cy="2244441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/>
            <a:lstStyle>
              <a:lvl1pPr algn="l"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Mod 5</a:t>
              </a:r>
            </a:p>
          </p:txBody>
        </p:sp>
        <p:sp>
          <p:nvSpPr>
            <p:cNvPr id="26" name="REST service">
              <a:extLst>
                <a:ext uri="{FF2B5EF4-FFF2-40B4-BE49-F238E27FC236}">
                  <a16:creationId xmlns:a16="http://schemas.microsoft.com/office/drawing/2014/main" id="{0130C294-9303-466D-98C1-8C23247A909D}"/>
                </a:ext>
              </a:extLst>
            </p:cNvPr>
            <p:cNvSpPr/>
            <p:nvPr/>
          </p:nvSpPr>
          <p:spPr>
            <a:xfrm>
              <a:off x="7298588" y="6984281"/>
              <a:ext cx="1770969" cy="641301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REST service</a:t>
              </a:r>
            </a:p>
          </p:txBody>
        </p:sp>
        <p:sp>
          <p:nvSpPr>
            <p:cNvPr id="27" name="Database">
              <a:extLst>
                <a:ext uri="{FF2B5EF4-FFF2-40B4-BE49-F238E27FC236}">
                  <a16:creationId xmlns:a16="http://schemas.microsoft.com/office/drawing/2014/main" id="{FC4AF2EC-4C07-4870-B888-5BE4AE486C2F}"/>
                </a:ext>
              </a:extLst>
            </p:cNvPr>
            <p:cNvSpPr/>
            <p:nvPr/>
          </p:nvSpPr>
          <p:spPr>
            <a:xfrm>
              <a:off x="7298588" y="8015645"/>
              <a:ext cx="1770969" cy="483544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Database</a:t>
              </a:r>
            </a:p>
          </p:txBody>
        </p:sp>
        <p:sp>
          <p:nvSpPr>
            <p:cNvPr id="28" name="Line">
              <a:extLst>
                <a:ext uri="{FF2B5EF4-FFF2-40B4-BE49-F238E27FC236}">
                  <a16:creationId xmlns:a16="http://schemas.microsoft.com/office/drawing/2014/main" id="{1CB25919-E89A-4635-A35E-346CEB6F4FB4}"/>
                </a:ext>
              </a:extLst>
            </p:cNvPr>
            <p:cNvSpPr/>
            <p:nvPr/>
          </p:nvSpPr>
          <p:spPr>
            <a:xfrm>
              <a:off x="8184072" y="7640852"/>
              <a:ext cx="1" cy="392729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38100" tIns="38100" rIns="38100" bIns="38100" anchor="ctr"/>
            <a:lstStyle/>
            <a:p>
              <a: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9" name="Mod 6">
              <a:extLst>
                <a:ext uri="{FF2B5EF4-FFF2-40B4-BE49-F238E27FC236}">
                  <a16:creationId xmlns:a16="http://schemas.microsoft.com/office/drawing/2014/main" id="{01B92A26-0376-4EFD-882A-E1627A07CC0D}"/>
                </a:ext>
              </a:extLst>
            </p:cNvPr>
            <p:cNvSpPr/>
            <p:nvPr/>
          </p:nvSpPr>
          <p:spPr>
            <a:xfrm>
              <a:off x="10159186" y="6460406"/>
              <a:ext cx="2408690" cy="2244441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/>
            <a:lstStyle>
              <a:lvl1pPr algn="l"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Mod 6</a:t>
              </a:r>
            </a:p>
          </p:txBody>
        </p:sp>
        <p:sp>
          <p:nvSpPr>
            <p:cNvPr id="30" name="REST service">
              <a:extLst>
                <a:ext uri="{FF2B5EF4-FFF2-40B4-BE49-F238E27FC236}">
                  <a16:creationId xmlns:a16="http://schemas.microsoft.com/office/drawing/2014/main" id="{5F5E8030-F544-454D-BF21-2E2D7B668C42}"/>
                </a:ext>
              </a:extLst>
            </p:cNvPr>
            <p:cNvSpPr/>
            <p:nvPr/>
          </p:nvSpPr>
          <p:spPr>
            <a:xfrm>
              <a:off x="10478047" y="6984281"/>
              <a:ext cx="1770969" cy="641301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REST service</a:t>
              </a:r>
            </a:p>
          </p:txBody>
        </p:sp>
        <p:sp>
          <p:nvSpPr>
            <p:cNvPr id="31" name="Database">
              <a:extLst>
                <a:ext uri="{FF2B5EF4-FFF2-40B4-BE49-F238E27FC236}">
                  <a16:creationId xmlns:a16="http://schemas.microsoft.com/office/drawing/2014/main" id="{66D9ADE7-6832-4390-851E-041AC0BB3371}"/>
                </a:ext>
              </a:extLst>
            </p:cNvPr>
            <p:cNvSpPr/>
            <p:nvPr/>
          </p:nvSpPr>
          <p:spPr>
            <a:xfrm>
              <a:off x="10478047" y="8015645"/>
              <a:ext cx="1770969" cy="483544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Database</a:t>
              </a:r>
            </a:p>
          </p:txBody>
        </p:sp>
        <p:sp>
          <p:nvSpPr>
            <p:cNvPr id="32" name="Line">
              <a:extLst>
                <a:ext uri="{FF2B5EF4-FFF2-40B4-BE49-F238E27FC236}">
                  <a16:creationId xmlns:a16="http://schemas.microsoft.com/office/drawing/2014/main" id="{AF2A9013-2407-4BDC-BE06-E4B8A62A4546}"/>
                </a:ext>
              </a:extLst>
            </p:cNvPr>
            <p:cNvSpPr/>
            <p:nvPr/>
          </p:nvSpPr>
          <p:spPr>
            <a:xfrm>
              <a:off x="11363531" y="7640852"/>
              <a:ext cx="1" cy="392729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38100" tIns="38100" rIns="38100" bIns="38100" anchor="ctr"/>
            <a:lstStyle/>
            <a:p>
              <a: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3" name="Line">
              <a:extLst>
                <a:ext uri="{FF2B5EF4-FFF2-40B4-BE49-F238E27FC236}">
                  <a16:creationId xmlns:a16="http://schemas.microsoft.com/office/drawing/2014/main" id="{2432BAE7-4F7E-4048-A6CB-8E0253116B7A}"/>
                </a:ext>
              </a:extLst>
            </p:cNvPr>
            <p:cNvSpPr/>
            <p:nvPr/>
          </p:nvSpPr>
          <p:spPr>
            <a:xfrm>
              <a:off x="2188960" y="6134787"/>
              <a:ext cx="9149936" cy="1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4" name="Line">
              <a:extLst>
                <a:ext uri="{FF2B5EF4-FFF2-40B4-BE49-F238E27FC236}">
                  <a16:creationId xmlns:a16="http://schemas.microsoft.com/office/drawing/2014/main" id="{A3E5CB6A-8B40-45EB-8AC6-2631755BADE2}"/>
                </a:ext>
              </a:extLst>
            </p:cNvPr>
            <p:cNvSpPr/>
            <p:nvPr/>
          </p:nvSpPr>
          <p:spPr>
            <a:xfrm flipV="1">
              <a:off x="5004613" y="5828108"/>
              <a:ext cx="1" cy="316205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38100" tIns="38100" rIns="38100" bIns="38100" anchor="ctr"/>
            <a:lstStyle/>
            <a:p>
              <a: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5" name="Line">
              <a:extLst>
                <a:ext uri="{FF2B5EF4-FFF2-40B4-BE49-F238E27FC236}">
                  <a16:creationId xmlns:a16="http://schemas.microsoft.com/office/drawing/2014/main" id="{72EF0848-FFB8-4C6F-BDF2-B64A8C5BFBD5}"/>
                </a:ext>
              </a:extLst>
            </p:cNvPr>
            <p:cNvSpPr/>
            <p:nvPr/>
          </p:nvSpPr>
          <p:spPr>
            <a:xfrm flipV="1">
              <a:off x="8184072" y="5828108"/>
              <a:ext cx="1" cy="316205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38100" tIns="38100" rIns="38100" bIns="38100" anchor="ctr"/>
            <a:lstStyle/>
            <a:p>
              <a: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6" name="Line">
              <a:extLst>
                <a:ext uri="{FF2B5EF4-FFF2-40B4-BE49-F238E27FC236}">
                  <a16:creationId xmlns:a16="http://schemas.microsoft.com/office/drawing/2014/main" id="{62477EB9-731A-4A6A-B2F5-4F967A0E477C}"/>
                </a:ext>
              </a:extLst>
            </p:cNvPr>
            <p:cNvSpPr/>
            <p:nvPr/>
          </p:nvSpPr>
          <p:spPr>
            <a:xfrm flipV="1">
              <a:off x="11349145" y="5828774"/>
              <a:ext cx="1" cy="316205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38100" tIns="38100" rIns="38100" bIns="38100" anchor="ctr"/>
            <a:lstStyle/>
            <a:p>
              <a: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7" name="Line">
              <a:extLst>
                <a:ext uri="{FF2B5EF4-FFF2-40B4-BE49-F238E27FC236}">
                  <a16:creationId xmlns:a16="http://schemas.microsoft.com/office/drawing/2014/main" id="{61982FA2-2C98-4561-871F-62180619B897}"/>
                </a:ext>
              </a:extLst>
            </p:cNvPr>
            <p:cNvSpPr/>
            <p:nvPr/>
          </p:nvSpPr>
          <p:spPr>
            <a:xfrm>
              <a:off x="5175447" y="6146853"/>
              <a:ext cx="1" cy="316205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38100" tIns="38100" rIns="38100" bIns="38100" anchor="ctr"/>
            <a:lstStyle/>
            <a:p>
              <a: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8" name="Line">
              <a:extLst>
                <a:ext uri="{FF2B5EF4-FFF2-40B4-BE49-F238E27FC236}">
                  <a16:creationId xmlns:a16="http://schemas.microsoft.com/office/drawing/2014/main" id="{9B1CD9B1-D89D-4FFA-8598-AFF36A740359}"/>
                </a:ext>
              </a:extLst>
            </p:cNvPr>
            <p:cNvSpPr/>
            <p:nvPr/>
          </p:nvSpPr>
          <p:spPr>
            <a:xfrm>
              <a:off x="8484386" y="6124309"/>
              <a:ext cx="1" cy="316205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38100" tIns="38100" rIns="38100" bIns="38100" anchor="ctr"/>
            <a:lstStyle/>
            <a:p>
              <a: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9" name="Line">
              <a:extLst>
                <a:ext uri="{FF2B5EF4-FFF2-40B4-BE49-F238E27FC236}">
                  <a16:creationId xmlns:a16="http://schemas.microsoft.com/office/drawing/2014/main" id="{CEA679DC-453B-4F25-97C8-10E83B4FDBAB}"/>
                </a:ext>
              </a:extLst>
            </p:cNvPr>
            <p:cNvSpPr/>
            <p:nvPr/>
          </p:nvSpPr>
          <p:spPr>
            <a:xfrm>
              <a:off x="10786257" y="6124309"/>
              <a:ext cx="1" cy="316205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38100" tIns="38100" rIns="38100" bIns="38100" anchor="ctr"/>
            <a:lstStyle/>
            <a:p>
              <a: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0" name="REST">
              <a:extLst>
                <a:ext uri="{FF2B5EF4-FFF2-40B4-BE49-F238E27FC236}">
                  <a16:creationId xmlns:a16="http://schemas.microsoft.com/office/drawing/2014/main" id="{6F647450-CDD4-4F06-B17F-E73A281F17E8}"/>
                </a:ext>
              </a:extLst>
            </p:cNvPr>
            <p:cNvSpPr txBox="1"/>
            <p:nvPr/>
          </p:nvSpPr>
          <p:spPr>
            <a:xfrm>
              <a:off x="2508536" y="5760137"/>
              <a:ext cx="1259892" cy="444501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400" i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1600"/>
                <a:t>REST</a:t>
              </a:r>
            </a:p>
          </p:txBody>
        </p:sp>
        <p:sp>
          <p:nvSpPr>
            <p:cNvPr id="41" name="Line">
              <a:extLst>
                <a:ext uri="{FF2B5EF4-FFF2-40B4-BE49-F238E27FC236}">
                  <a16:creationId xmlns:a16="http://schemas.microsoft.com/office/drawing/2014/main" id="{525CDF72-E650-492A-A753-DEC49C7F2AAD}"/>
                </a:ext>
              </a:extLst>
            </p:cNvPr>
            <p:cNvSpPr/>
            <p:nvPr/>
          </p:nvSpPr>
          <p:spPr>
            <a:xfrm flipH="1">
              <a:off x="9286598" y="4195510"/>
              <a:ext cx="974410" cy="1"/>
            </a:xfrm>
            <a:prstGeom prst="line">
              <a:avLst/>
            </a:prstGeom>
            <a:ln w="25400">
              <a:solidFill>
                <a:srgbClr val="BB2CA2"/>
              </a:solidFill>
              <a:prstDash val="sysDot"/>
              <a:miter lim="400000"/>
              <a:headEnd type="triangle"/>
              <a:tailEnd type="triangle"/>
            </a:ln>
          </p:spPr>
          <p:txBody>
            <a:bodyPr lIns="38100" tIns="38100" rIns="38100" bIns="38100" anchor="ctr"/>
            <a:lstStyle/>
            <a:p>
              <a: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2" name="Line">
              <a:extLst>
                <a:ext uri="{FF2B5EF4-FFF2-40B4-BE49-F238E27FC236}">
                  <a16:creationId xmlns:a16="http://schemas.microsoft.com/office/drawing/2014/main" id="{B0896F3A-8373-4B5B-9296-A5E8791A60F1}"/>
                </a:ext>
              </a:extLst>
            </p:cNvPr>
            <p:cNvSpPr/>
            <p:nvPr/>
          </p:nvSpPr>
          <p:spPr>
            <a:xfrm flipH="1">
              <a:off x="6107138" y="4195510"/>
              <a:ext cx="974410" cy="1"/>
            </a:xfrm>
            <a:prstGeom prst="line">
              <a:avLst/>
            </a:prstGeom>
            <a:ln w="25400">
              <a:solidFill>
                <a:srgbClr val="BB2CA2"/>
              </a:solidFill>
              <a:prstDash val="sysDot"/>
              <a:miter lim="400000"/>
              <a:headEnd type="triangle"/>
              <a:tailEnd type="triangle"/>
            </a:ln>
          </p:spPr>
          <p:txBody>
            <a:bodyPr lIns="38100" tIns="38100" rIns="38100" bIns="38100" anchor="ctr"/>
            <a:lstStyle/>
            <a:p>
              <a: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3" name="Todos">
              <a:extLst>
                <a:ext uri="{FF2B5EF4-FFF2-40B4-BE49-F238E27FC236}">
                  <a16:creationId xmlns:a16="http://schemas.microsoft.com/office/drawing/2014/main" id="{9E958778-F63B-42E9-9152-2A1F6AC29347}"/>
                </a:ext>
              </a:extLst>
            </p:cNvPr>
            <p:cNvSpPr txBox="1"/>
            <p:nvPr/>
          </p:nvSpPr>
          <p:spPr>
            <a:xfrm>
              <a:off x="3791713" y="3575415"/>
              <a:ext cx="1362554" cy="444501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4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 err="1">
                  <a:latin typeface="Helvetica" panose="020B0604020202020204" pitchFamily="34" charset="0"/>
                  <a:cs typeface="Helvetica" panose="020B0604020202020204" pitchFamily="34" charset="0"/>
                </a:rPr>
                <a:t>Todos</a:t>
              </a:r>
              <a:endParaRPr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4" name="NodeJS, MongoDB">
              <a:extLst>
                <a:ext uri="{FF2B5EF4-FFF2-40B4-BE49-F238E27FC236}">
                  <a16:creationId xmlns:a16="http://schemas.microsoft.com/office/drawing/2014/main" id="{00A7044B-E654-4F27-BCF8-A2EC207C80D0}"/>
                </a:ext>
              </a:extLst>
            </p:cNvPr>
            <p:cNvSpPr txBox="1"/>
            <p:nvPr/>
          </p:nvSpPr>
          <p:spPr>
            <a:xfrm>
              <a:off x="3278213" y="3211530"/>
              <a:ext cx="3503601" cy="406401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NodeJS, MongoDB</a:t>
              </a:r>
            </a:p>
          </p:txBody>
        </p:sp>
        <p:sp>
          <p:nvSpPr>
            <p:cNvPr id="45" name="Mailer">
              <a:extLst>
                <a:ext uri="{FF2B5EF4-FFF2-40B4-BE49-F238E27FC236}">
                  <a16:creationId xmlns:a16="http://schemas.microsoft.com/office/drawing/2014/main" id="{23F1D436-BB96-41A4-8C9A-1CBED03C2215}"/>
                </a:ext>
              </a:extLst>
            </p:cNvPr>
            <p:cNvSpPr txBox="1"/>
            <p:nvPr/>
          </p:nvSpPr>
          <p:spPr>
            <a:xfrm>
              <a:off x="10173187" y="3575415"/>
              <a:ext cx="1387415" cy="444501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4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Mailer</a:t>
              </a:r>
            </a:p>
          </p:txBody>
        </p:sp>
        <p:sp>
          <p:nvSpPr>
            <p:cNvPr id="46" name="Java, MySQL">
              <a:extLst>
                <a:ext uri="{FF2B5EF4-FFF2-40B4-BE49-F238E27FC236}">
                  <a16:creationId xmlns:a16="http://schemas.microsoft.com/office/drawing/2014/main" id="{11FB1FC2-0D4D-4BF9-BE1D-47B55EE8B89F}"/>
                </a:ext>
              </a:extLst>
            </p:cNvPr>
            <p:cNvSpPr txBox="1"/>
            <p:nvPr/>
          </p:nvSpPr>
          <p:spPr>
            <a:xfrm>
              <a:off x="10149686" y="3185150"/>
              <a:ext cx="2643546" cy="406401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Java, MySQL</a:t>
              </a:r>
            </a:p>
          </p:txBody>
        </p:sp>
        <p:sp>
          <p:nvSpPr>
            <p:cNvPr id="47" name="Logins">
              <a:extLst>
                <a:ext uri="{FF2B5EF4-FFF2-40B4-BE49-F238E27FC236}">
                  <a16:creationId xmlns:a16="http://schemas.microsoft.com/office/drawing/2014/main" id="{2C4F4FFB-F03E-4A54-9C14-23EA2BE4839E}"/>
                </a:ext>
              </a:extLst>
            </p:cNvPr>
            <p:cNvSpPr txBox="1"/>
            <p:nvPr/>
          </p:nvSpPr>
          <p:spPr>
            <a:xfrm>
              <a:off x="6981497" y="3575415"/>
              <a:ext cx="2079357" cy="444501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4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Logins</a:t>
              </a:r>
            </a:p>
          </p:txBody>
        </p:sp>
        <p:sp>
          <p:nvSpPr>
            <p:cNvPr id="48" name="Google Service">
              <a:extLst>
                <a:ext uri="{FF2B5EF4-FFF2-40B4-BE49-F238E27FC236}">
                  <a16:creationId xmlns:a16="http://schemas.microsoft.com/office/drawing/2014/main" id="{CED66561-044A-4C8E-B973-3D48810B3D13}"/>
                </a:ext>
              </a:extLst>
            </p:cNvPr>
            <p:cNvSpPr txBox="1"/>
            <p:nvPr/>
          </p:nvSpPr>
          <p:spPr>
            <a:xfrm>
              <a:off x="6777200" y="3185150"/>
              <a:ext cx="3042345" cy="406401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Google Service</a:t>
              </a:r>
            </a:p>
          </p:txBody>
        </p:sp>
        <p:sp>
          <p:nvSpPr>
            <p:cNvPr id="49" name="Search Engine">
              <a:extLst>
                <a:ext uri="{FF2B5EF4-FFF2-40B4-BE49-F238E27FC236}">
                  <a16:creationId xmlns:a16="http://schemas.microsoft.com/office/drawing/2014/main" id="{ABEBB13C-566D-43FE-AF1A-9EC25B81AF3B}"/>
                </a:ext>
              </a:extLst>
            </p:cNvPr>
            <p:cNvSpPr txBox="1"/>
            <p:nvPr/>
          </p:nvSpPr>
          <p:spPr>
            <a:xfrm>
              <a:off x="3794066" y="6450357"/>
              <a:ext cx="2388204" cy="406401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Search Engine</a:t>
              </a:r>
            </a:p>
          </p:txBody>
        </p:sp>
        <p:sp>
          <p:nvSpPr>
            <p:cNvPr id="50" name="Java, Neo4J">
              <a:extLst>
                <a:ext uri="{FF2B5EF4-FFF2-40B4-BE49-F238E27FC236}">
                  <a16:creationId xmlns:a16="http://schemas.microsoft.com/office/drawing/2014/main" id="{2FEB84C9-E8C1-4597-859B-13CCFA77502A}"/>
                </a:ext>
              </a:extLst>
            </p:cNvPr>
            <p:cNvSpPr txBox="1"/>
            <p:nvPr/>
          </p:nvSpPr>
          <p:spPr>
            <a:xfrm>
              <a:off x="3764710" y="8711335"/>
              <a:ext cx="2479807" cy="406401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Java, Neo4J</a:t>
              </a:r>
            </a:p>
          </p:txBody>
        </p:sp>
        <p:sp>
          <p:nvSpPr>
            <p:cNvPr id="51" name="Analytics">
              <a:extLst>
                <a:ext uri="{FF2B5EF4-FFF2-40B4-BE49-F238E27FC236}">
                  <a16:creationId xmlns:a16="http://schemas.microsoft.com/office/drawing/2014/main" id="{758FED3B-AA2F-4CC6-ABAE-3194066EDFB0}"/>
                </a:ext>
              </a:extLst>
            </p:cNvPr>
            <p:cNvSpPr txBox="1"/>
            <p:nvPr/>
          </p:nvSpPr>
          <p:spPr>
            <a:xfrm>
              <a:off x="7007469" y="6444007"/>
              <a:ext cx="2002014" cy="444501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4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Analytics</a:t>
              </a:r>
            </a:p>
          </p:txBody>
        </p:sp>
        <p:sp>
          <p:nvSpPr>
            <p:cNvPr id="52" name="C#, SQLServer">
              <a:extLst>
                <a:ext uri="{FF2B5EF4-FFF2-40B4-BE49-F238E27FC236}">
                  <a16:creationId xmlns:a16="http://schemas.microsoft.com/office/drawing/2014/main" id="{6AC1068E-4643-4FF7-850A-D00476E0430E}"/>
                </a:ext>
              </a:extLst>
            </p:cNvPr>
            <p:cNvSpPr txBox="1"/>
            <p:nvPr/>
          </p:nvSpPr>
          <p:spPr>
            <a:xfrm>
              <a:off x="6709954" y="8711335"/>
              <a:ext cx="2948237" cy="406401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C#, </a:t>
              </a:r>
              <a:r>
                <a:rPr sz="1600" dirty="0" err="1">
                  <a:latin typeface="Helvetica" panose="020B0604020202020204" pitchFamily="34" charset="0"/>
                  <a:cs typeface="Helvetica" panose="020B0604020202020204" pitchFamily="34" charset="0"/>
                </a:rPr>
                <a:t>SQLServer</a:t>
              </a:r>
              <a:endParaRPr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3" name="Social Crawler">
              <a:extLst>
                <a:ext uri="{FF2B5EF4-FFF2-40B4-BE49-F238E27FC236}">
                  <a16:creationId xmlns:a16="http://schemas.microsoft.com/office/drawing/2014/main" id="{417EE885-9052-4163-88D8-9D579711679C}"/>
                </a:ext>
              </a:extLst>
            </p:cNvPr>
            <p:cNvSpPr txBox="1"/>
            <p:nvPr/>
          </p:nvSpPr>
          <p:spPr>
            <a:xfrm>
              <a:off x="10192411" y="6455120"/>
              <a:ext cx="2365960" cy="462013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4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Social Crawler</a:t>
              </a:r>
            </a:p>
          </p:txBody>
        </p:sp>
        <p:sp>
          <p:nvSpPr>
            <p:cNvPr id="54" name="Python, MongoDB">
              <a:extLst>
                <a:ext uri="{FF2B5EF4-FFF2-40B4-BE49-F238E27FC236}">
                  <a16:creationId xmlns:a16="http://schemas.microsoft.com/office/drawing/2014/main" id="{401BA7D9-D9CD-4D14-9E07-5932E4AB7E67}"/>
                </a:ext>
              </a:extLst>
            </p:cNvPr>
            <p:cNvSpPr txBox="1"/>
            <p:nvPr/>
          </p:nvSpPr>
          <p:spPr>
            <a:xfrm>
              <a:off x="9750705" y="8711335"/>
              <a:ext cx="3293019" cy="406401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Python, MongoDB</a:t>
              </a:r>
            </a:p>
          </p:txBody>
        </p:sp>
        <p:sp>
          <p:nvSpPr>
            <p:cNvPr id="55" name="Line">
              <a:extLst>
                <a:ext uri="{FF2B5EF4-FFF2-40B4-BE49-F238E27FC236}">
                  <a16:creationId xmlns:a16="http://schemas.microsoft.com/office/drawing/2014/main" id="{11B295B0-192C-4BD5-BFAD-9CF7C7713935}"/>
                </a:ext>
              </a:extLst>
            </p:cNvPr>
            <p:cNvSpPr/>
            <p:nvPr/>
          </p:nvSpPr>
          <p:spPr>
            <a:xfrm flipH="1" flipV="1">
              <a:off x="6107139" y="5824285"/>
              <a:ext cx="974410" cy="645128"/>
            </a:xfrm>
            <a:prstGeom prst="line">
              <a:avLst/>
            </a:prstGeom>
            <a:ln w="25400">
              <a:solidFill>
                <a:srgbClr val="BB2CA2"/>
              </a:solidFill>
              <a:prstDash val="sysDot"/>
              <a:miter lim="400000"/>
              <a:headEnd type="triangle"/>
              <a:tailEnd type="triangle"/>
            </a:ln>
          </p:spPr>
          <p:txBody>
            <a:bodyPr lIns="38100" tIns="38100" rIns="38100" bIns="38100" anchor="ctr"/>
            <a:lstStyle/>
            <a:p>
              <a: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6" name="Line">
              <a:extLst>
                <a:ext uri="{FF2B5EF4-FFF2-40B4-BE49-F238E27FC236}">
                  <a16:creationId xmlns:a16="http://schemas.microsoft.com/office/drawing/2014/main" id="{FA27D17E-E026-4B93-AAFD-BEE896ED9FCF}"/>
                </a:ext>
              </a:extLst>
            </p:cNvPr>
            <p:cNvSpPr/>
            <p:nvPr/>
          </p:nvSpPr>
          <p:spPr>
            <a:xfrm flipV="1">
              <a:off x="7454489" y="5769440"/>
              <a:ext cx="1" cy="700762"/>
            </a:xfrm>
            <a:prstGeom prst="line">
              <a:avLst/>
            </a:prstGeom>
            <a:ln w="25400">
              <a:solidFill>
                <a:srgbClr val="BB2CA2"/>
              </a:solidFill>
              <a:prstDash val="sysDot"/>
              <a:miter lim="400000"/>
              <a:headEnd type="triangle"/>
              <a:tailEnd type="triangle"/>
            </a:ln>
          </p:spPr>
          <p:txBody>
            <a:bodyPr lIns="38100" tIns="38100" rIns="38100" bIns="38100" anchor="ctr"/>
            <a:lstStyle/>
            <a:p>
              <a:pPr defTabSz="584200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39456DB5-DE51-47FC-9C21-5D7E51CE18E0}"/>
              </a:ext>
            </a:extLst>
          </p:cNvPr>
          <p:cNvSpPr/>
          <p:nvPr/>
        </p:nvSpPr>
        <p:spPr>
          <a:xfrm>
            <a:off x="9371574" y="410167"/>
            <a:ext cx="2743199" cy="104511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  <a:latin typeface="Ink Free" panose="03080402000500000000" pitchFamily="66" charset="0"/>
              </a:rPr>
              <a:t>Different languages, different operating systems</a:t>
            </a:r>
          </a:p>
          <a:p>
            <a:endParaRPr lang="en-US" b="1" dirty="0">
              <a:solidFill>
                <a:schemeClr val="tx1"/>
              </a:solidFill>
              <a:latin typeface="Ink Free" panose="03080402000500000000" pitchFamily="66" charset="0"/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D7CCE78C-813E-4779-9090-2E50594535ED}"/>
              </a:ext>
            </a:extLst>
          </p:cNvPr>
          <p:cNvSpPr/>
          <p:nvPr/>
        </p:nvSpPr>
        <p:spPr>
          <a:xfrm>
            <a:off x="4182229" y="2062184"/>
            <a:ext cx="5742527" cy="445855"/>
          </a:xfrm>
          <a:prstGeom prst="roundRect">
            <a:avLst/>
          </a:prstGeom>
          <a:noFill/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C7A9EDB-B115-4B28-A8F1-1D758F388267}"/>
              </a:ext>
            </a:extLst>
          </p:cNvPr>
          <p:cNvCxnSpPr>
            <a:stCxn id="58" idx="2"/>
            <a:endCxn id="59" idx="3"/>
          </p:cNvCxnSpPr>
          <p:nvPr/>
        </p:nvCxnSpPr>
        <p:spPr>
          <a:xfrm flipH="1">
            <a:off x="9924756" y="1455278"/>
            <a:ext cx="818418" cy="829834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2900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5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42EB2-6D9A-490B-850A-3AEA34AB8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 Advantages and Disadvantages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ABC1A-33E8-4EC5-9AB8-913042DEC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Advantages</a:t>
            </a:r>
          </a:p>
          <a:p>
            <a:pPr lvl="1"/>
            <a:r>
              <a:rPr lang="en-US" dirty="0"/>
              <a:t>services may scale differently, so can be implemented on hardware appropriate for each (how much </a:t>
            </a:r>
            <a:r>
              <a:rPr lang="en-US" dirty="0" err="1"/>
              <a:t>cpu</a:t>
            </a:r>
            <a:r>
              <a:rPr lang="en-US" dirty="0"/>
              <a:t>, memory, disk, </a:t>
            </a:r>
            <a:r>
              <a:rPr lang="en-US" dirty="0" err="1"/>
              <a:t>etc</a:t>
            </a:r>
            <a:r>
              <a:rPr lang="en-US" dirty="0"/>
              <a:t>?).  Ditto for software (OS, implementation language, etc.)</a:t>
            </a:r>
          </a:p>
          <a:p>
            <a:pPr lvl="1"/>
            <a:r>
              <a:rPr lang="en-US" dirty="0"/>
              <a:t>services are independent (yay for interfaces!) so can be developed and deployed independently</a:t>
            </a:r>
          </a:p>
          <a:p>
            <a:r>
              <a:rPr lang="en-US" dirty="0"/>
              <a:t>Disadvantages</a:t>
            </a:r>
          </a:p>
          <a:p>
            <a:pPr lvl="1"/>
            <a:r>
              <a:rPr lang="en-US" dirty="0"/>
              <a:t>service discovery?</a:t>
            </a:r>
          </a:p>
          <a:p>
            <a:pPr lvl="1"/>
            <a:r>
              <a:rPr lang="en-US" dirty="0"/>
              <a:t>should services have some organization, or are they all equals?</a:t>
            </a:r>
          </a:p>
          <a:p>
            <a:pPr lvl="1"/>
            <a:r>
              <a:rPr lang="en-US" dirty="0"/>
              <a:t>overall system complexity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32BBB-9BC8-44A9-BC69-009FBBEE6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269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47CD9-B31D-46A5-AFB4-45C3C4AC2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Microservices are (a) highly scalable and (b) trendy</a:t>
            </a:r>
          </a:p>
        </p:txBody>
      </p:sp>
      <p:sp>
        <p:nvSpPr>
          <p:cNvPr id="6" name="100s of microservices…">
            <a:extLst>
              <a:ext uri="{FF2B5EF4-FFF2-40B4-BE49-F238E27FC236}">
                <a16:creationId xmlns:a16="http://schemas.microsoft.com/office/drawing/2014/main" id="{02671921-F0C8-407C-A7CA-1EA5E025791C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Microservices at Netflix:</a:t>
            </a:r>
          </a:p>
          <a:p>
            <a:pPr lvl="1"/>
            <a:r>
              <a:rPr lang="en-US" dirty="0"/>
              <a:t>100s of microservices</a:t>
            </a:r>
          </a:p>
          <a:p>
            <a:pPr lvl="1"/>
            <a:r>
              <a:rPr lang="en-US" dirty="0"/>
              <a:t>1000s of daily production changes</a:t>
            </a:r>
          </a:p>
          <a:p>
            <a:pPr lvl="1"/>
            <a:r>
              <a:rPr lang="en-US" dirty="0"/>
              <a:t>10,000s of instances</a:t>
            </a:r>
          </a:p>
          <a:p>
            <a:pPr lvl="1"/>
            <a:r>
              <a:rPr lang="en-US" dirty="0"/>
              <a:t>BUT:</a:t>
            </a:r>
          </a:p>
          <a:p>
            <a:pPr lvl="1"/>
            <a:r>
              <a:rPr lang="en-US" dirty="0"/>
              <a:t>only 10s of operations engineers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4342F7-BD2F-46C9-88C8-5F46C7856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E6D81453-05A0-46DD-B5EC-5AB971C5F1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253" t="7900" r="8029" b="17338"/>
          <a:stretch/>
        </p:blipFill>
        <p:spPr>
          <a:xfrm>
            <a:off x="6096000" y="1640509"/>
            <a:ext cx="5892800" cy="4070639"/>
          </a:xfrm>
          <a:prstGeom prst="rect">
            <a:avLst/>
          </a:prstGeom>
          <a:ln w="3175">
            <a:miter lim="400000"/>
          </a:ln>
        </p:spPr>
      </p:pic>
      <p:sp>
        <p:nvSpPr>
          <p:cNvPr id="11" name="https://medium.com/refraction-tech-everything/how-netflix-works-the-hugely-simplified-complex-stuff-that-happens-every-time-you-hit-play-3a40c9be254b">
            <a:extLst>
              <a:ext uri="{FF2B5EF4-FFF2-40B4-BE49-F238E27FC236}">
                <a16:creationId xmlns:a16="http://schemas.microsoft.com/office/drawing/2014/main" id="{D95889FE-1F51-4DC4-B66C-6AC7BC6C948C}"/>
              </a:ext>
            </a:extLst>
          </p:cNvPr>
          <p:cNvSpPr txBox="1"/>
          <p:nvPr/>
        </p:nvSpPr>
        <p:spPr>
          <a:xfrm>
            <a:off x="406895" y="5981706"/>
            <a:ext cx="11581905" cy="60871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7093" tIns="27093" rIns="27093" bIns="27093" anchor="ctr">
            <a:spAutoFit/>
          </a:bodyPr>
          <a:lstStyle/>
          <a:p>
            <a:r>
              <a:rPr u="sng" dirty="0">
                <a:solidFill>
                  <a:schemeClr val="tx1">
                    <a:lumMod val="95000"/>
                    <a:lumOff val="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https://medium.com/refraction-tech-everything/how-netflix-works-the-hugely-simplified-complex-stuff-that-happens-every-time-you-hit-play-3a40c9be254b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(2017)</a:t>
            </a: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229000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AC25D-FF6F-22AF-6CC9-E8F739D43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10.2: Patterns of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2E038-72F6-9329-7D8E-3A2E02E88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Procedure Calls (with callbacks)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HTTP</a:t>
            </a:r>
          </a:p>
          <a:p>
            <a:pPr lvl="1"/>
            <a:r>
              <a:rPr lang="en-US" dirty="0"/>
              <a:t>REST: a pattern for HTTP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Sockets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0C8447-4603-4012-6A18-BD7761BCD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4906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07A14-B004-F4D6-D0BC-4D6265246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Procedure Calls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0AFBB-C9AC-83FE-1347-CADE260CE3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Simplest</a:t>
            </a:r>
          </a:p>
          <a:p>
            <a:r>
              <a:rPr lang="en-US" dirty="0"/>
              <a:t>Call + Return</a:t>
            </a:r>
          </a:p>
          <a:p>
            <a:r>
              <a:rPr lang="en-US" dirty="0"/>
              <a:t>Call + Callback</a:t>
            </a:r>
          </a:p>
          <a:p>
            <a:r>
              <a:rPr lang="en-US" dirty="0"/>
              <a:t>Only really works if both parties are in the same address space</a:t>
            </a:r>
          </a:p>
          <a:p>
            <a:r>
              <a:rPr lang="en-US" dirty="0"/>
              <a:t>Best suited to layered architecture</a:t>
            </a:r>
          </a:p>
          <a:p>
            <a:r>
              <a:rPr lang="en-US" dirty="0"/>
              <a:t>Less well-suited to pipeline (e.g. express)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565A4E-2922-AEC2-BC50-E1840AB36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782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4E0B8-E727-95EC-59B4-1F5CDE926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HTTP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3FDBE-F4D1-FA4A-746E-7B01CFEBA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Client-Server protocol</a:t>
            </a:r>
          </a:p>
          <a:p>
            <a:r>
              <a:rPr lang="en-US" dirty="0"/>
              <a:t>Client sends a request, Server sends a response</a:t>
            </a:r>
          </a:p>
          <a:p>
            <a:r>
              <a:rPr lang="en-US" dirty="0"/>
              <a:t>Can be used for Pull pattern</a:t>
            </a:r>
          </a:p>
          <a:p>
            <a:pPr lvl="1"/>
            <a:r>
              <a:rPr lang="en-US" dirty="0"/>
              <a:t>client requests data from server, server responds with data</a:t>
            </a:r>
          </a:p>
          <a:p>
            <a:pPr lvl="1"/>
            <a:r>
              <a:rPr lang="en-US" dirty="0"/>
              <a:t>"GET request"</a:t>
            </a:r>
          </a:p>
          <a:p>
            <a:r>
              <a:rPr lang="en-US" dirty="0"/>
              <a:t>Can also be used for Push pattern</a:t>
            </a:r>
          </a:p>
          <a:p>
            <a:pPr lvl="1"/>
            <a:r>
              <a:rPr lang="en-US" dirty="0"/>
              <a:t>client sends local data to the server, server responds with acknowledgement </a:t>
            </a:r>
          </a:p>
          <a:p>
            <a:pPr lvl="1"/>
            <a:r>
              <a:rPr lang="en-US" dirty="0"/>
              <a:t>"POST request"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B9C9CF-9CDF-1176-7A92-06F44C930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52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9B7DE-468D-2D2A-08B2-BCA689A47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 is a pattern for using HTTP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03205-D2EB-7E87-0F33-F9664E8FD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9209567" cy="4351338"/>
          </a:xfrm>
        </p:spPr>
        <p:txBody>
          <a:bodyPr/>
          <a:lstStyle/>
          <a:p>
            <a:r>
              <a:rPr lang="en-US" dirty="0"/>
              <a:t>Stands for "Representational State Transfer"</a:t>
            </a:r>
          </a:p>
          <a:p>
            <a:r>
              <a:rPr lang="en-US" dirty="0"/>
              <a:t>Each request contains enough information that a different server could process it</a:t>
            </a:r>
          </a:p>
          <a:p>
            <a:r>
              <a:rPr lang="en-US" dirty="0"/>
              <a:t>GET requests don't change server state</a:t>
            </a:r>
          </a:p>
          <a:p>
            <a:pPr lvl="1"/>
            <a:r>
              <a:rPr lang="en-US" dirty="0"/>
              <a:t>they are "idempotent"</a:t>
            </a:r>
          </a:p>
          <a:p>
            <a:r>
              <a:rPr lang="en-US" dirty="0"/>
              <a:t>PUT requests are the ones that update the server state</a:t>
            </a:r>
          </a:p>
          <a:p>
            <a:pPr lvl="1"/>
            <a:r>
              <a:rPr lang="en-US" dirty="0"/>
              <a:t>not idempotent  (</a:t>
            </a:r>
            <a:r>
              <a:rPr lang="en-US" dirty="0" err="1"/>
              <a:t>eg</a:t>
            </a:r>
            <a:r>
              <a:rPr lang="en-US" dirty="0"/>
              <a:t> "don't hit the PAY button more than once.")</a:t>
            </a:r>
          </a:p>
          <a:p>
            <a:r>
              <a:rPr lang="en-US" dirty="0"/>
              <a:t>Uniform Interface - Standard way to specify interface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DCEB94-F338-146F-24D8-06BA822D2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7814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071A8-7CDB-AAE5-3A40-1480CA178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Uniform Interface: URIs are nouns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7E51E-20FD-8C04-F3E3-6E9BF56E7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a RESTful system, the server is visualized as a store of named resources (nouns), each of which has some data associated with it.</a:t>
            </a:r>
          </a:p>
          <a:p>
            <a:r>
              <a:rPr lang="en-US" dirty="0"/>
              <a:t>A URI is a name for such a resource.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46303-A088-A172-A04B-3D7E0AB9C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93904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5EF7C-8805-B24F-E20B-D712D74C7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Examples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28774-7F96-5177-BB94-EC378FCDA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Examples: </a:t>
            </a:r>
          </a:p>
          <a:p>
            <a:pPr lvl="1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/cities/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losangeles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pPr lvl="1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/transcripts/00345/graduate  </a:t>
            </a:r>
            <a:r>
              <a:rPr lang="en-US" dirty="0"/>
              <a:t>(student 00345 has several transcripts in the system; this is the graduate one)</a:t>
            </a:r>
          </a:p>
          <a:p>
            <a:r>
              <a:rPr lang="en-US" dirty="0"/>
              <a:t>Non-examples:     </a:t>
            </a:r>
          </a:p>
          <a:p>
            <a:pPr lvl="1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getCity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losangeles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pPr lvl="1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getCitybyID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/50654</a:t>
            </a:r>
          </a:p>
          <a:p>
            <a:pPr lvl="1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Cities.php?id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=50654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343D83-2CA2-8504-51A4-1C8B7C8BE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" name="Rectangle 4">
            <a:extLst>
              <a:ext uri="{FF2B5EF4-FFF2-40B4-BE49-F238E27FC236}">
                <a16:creationId xmlns:a16="http://schemas.microsoft.com/office/drawing/2014/main" id="{DAD19ED1-C76B-0862-4B1E-76398F421063}"/>
              </a:ext>
            </a:extLst>
          </p:cNvPr>
          <p:cNvGrpSpPr/>
          <p:nvPr/>
        </p:nvGrpSpPr>
        <p:grpSpPr>
          <a:xfrm>
            <a:off x="8725546" y="2964362"/>
            <a:ext cx="2743200" cy="2328332"/>
            <a:chOff x="0" y="0"/>
            <a:chExt cx="5486399" cy="4656662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C10F14EF-CF7C-29FC-05B6-7EB0F964FA01}"/>
                </a:ext>
              </a:extLst>
            </p:cNvPr>
            <p:cNvSpPr/>
            <p:nvPr/>
          </p:nvSpPr>
          <p:spPr>
            <a:xfrm>
              <a:off x="0" y="0"/>
              <a:ext cx="5486399" cy="4656662"/>
            </a:xfrm>
            <a:prstGeom prst="rect">
              <a:avLst/>
            </a:prstGeom>
            <a:solidFill>
              <a:srgbClr val="FBE5D6"/>
            </a:solidFill>
            <a:ln w="25400" cap="flat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algn="l" defTabSz="914400">
                <a:defRPr sz="36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800"/>
            </a:p>
          </p:txBody>
        </p:sp>
        <p:sp>
          <p:nvSpPr>
            <p:cNvPr id="7" name="Useful heuristic:  if you were keeping this data in a bunch of files, what would the directory structure look like?…">
              <a:extLst>
                <a:ext uri="{FF2B5EF4-FFF2-40B4-BE49-F238E27FC236}">
                  <a16:creationId xmlns:a16="http://schemas.microsoft.com/office/drawing/2014/main" id="{245D2EAB-64A3-7B1B-FBF4-C205E40FD8A2}"/>
                </a:ext>
              </a:extLst>
            </p:cNvPr>
            <p:cNvSpPr/>
            <p:nvPr/>
          </p:nvSpPr>
          <p:spPr>
            <a:xfrm>
              <a:off x="104140" y="12700"/>
              <a:ext cx="5278119" cy="46166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20" tIns="45720" rIns="45720" bIns="45720" numCol="1" anchor="t">
              <a:spAutoFit/>
            </a:bodyPr>
            <a:lstStyle/>
            <a:p>
              <a:pPr algn="l" defTabSz="914400">
                <a:defRPr sz="3600">
                  <a:solidFill>
                    <a:srgbClr val="000000"/>
                  </a:solidFill>
                  <a:latin typeface="Ink Free"/>
                  <a:ea typeface="Ink Free"/>
                  <a:cs typeface="Ink Free"/>
                  <a:sym typeface="Ink Free"/>
                </a:defRPr>
              </a:pPr>
              <a:r>
                <a:rPr sz="1800" dirty="0"/>
                <a:t>Useful heuristic:  if you were keeping this data in a bunch of files, what would the directory structure look like?</a:t>
              </a:r>
              <a:endParaRPr sz="1800" dirty="0">
                <a:solidFill>
                  <a:srgbClr val="FFFFFF"/>
                </a:solidFill>
              </a:endParaRPr>
            </a:p>
            <a:p>
              <a:pPr algn="l" defTabSz="914400">
                <a:defRPr sz="3600">
                  <a:solidFill>
                    <a:srgbClr val="000000"/>
                  </a:solidFill>
                  <a:latin typeface="Ink Free"/>
                  <a:ea typeface="Ink Free"/>
                  <a:cs typeface="Ink Free"/>
                  <a:sym typeface="Ink Free"/>
                </a:defRPr>
              </a:pPr>
              <a:r>
                <a:rPr sz="1800" dirty="0"/>
                <a:t>But you don't have to actually keep the data in that way.  </a:t>
              </a:r>
            </a:p>
          </p:txBody>
        </p:sp>
      </p:grpSp>
      <p:grpSp>
        <p:nvGrpSpPr>
          <p:cNvPr id="8" name="Rectangle 5">
            <a:extLst>
              <a:ext uri="{FF2B5EF4-FFF2-40B4-BE49-F238E27FC236}">
                <a16:creationId xmlns:a16="http://schemas.microsoft.com/office/drawing/2014/main" id="{7676AFB3-A1D7-7042-78D0-91FAB24926F4}"/>
              </a:ext>
            </a:extLst>
          </p:cNvPr>
          <p:cNvGrpSpPr/>
          <p:nvPr/>
        </p:nvGrpSpPr>
        <p:grpSpPr>
          <a:xfrm>
            <a:off x="8725546" y="1805899"/>
            <a:ext cx="2743201" cy="974271"/>
            <a:chOff x="-1" y="0"/>
            <a:chExt cx="5486400" cy="1948540"/>
          </a:xfrm>
        </p:grpSpPr>
        <p:sp>
          <p:nvSpPr>
            <p:cNvPr id="9" name="Rectangle">
              <a:extLst>
                <a:ext uri="{FF2B5EF4-FFF2-40B4-BE49-F238E27FC236}">
                  <a16:creationId xmlns:a16="http://schemas.microsoft.com/office/drawing/2014/main" id="{2A6B36E0-26D9-509D-1C99-1101397FFC2A}"/>
                </a:ext>
              </a:extLst>
            </p:cNvPr>
            <p:cNvSpPr/>
            <p:nvPr/>
          </p:nvSpPr>
          <p:spPr>
            <a:xfrm>
              <a:off x="-1" y="0"/>
              <a:ext cx="5486400" cy="1948540"/>
            </a:xfrm>
            <a:prstGeom prst="rect">
              <a:avLst/>
            </a:prstGeom>
            <a:solidFill>
              <a:srgbClr val="FBE5D6"/>
            </a:solidFill>
            <a:ln w="25400" cap="flat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algn="l" defTabSz="914400">
                <a:defRPr sz="36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800"/>
            </a:p>
          </p:txBody>
        </p:sp>
        <p:sp>
          <p:nvSpPr>
            <p:cNvPr id="10" name="We prefer plural nouns for toplevel resources, as you see here.">
              <a:extLst>
                <a:ext uri="{FF2B5EF4-FFF2-40B4-BE49-F238E27FC236}">
                  <a16:creationId xmlns:a16="http://schemas.microsoft.com/office/drawing/2014/main" id="{8AB5B5CA-112B-4836-5A7F-3ECC0E36D18F}"/>
                </a:ext>
              </a:extLst>
            </p:cNvPr>
            <p:cNvSpPr txBox="1"/>
            <p:nvPr/>
          </p:nvSpPr>
          <p:spPr>
            <a:xfrm>
              <a:off x="104139" y="12700"/>
              <a:ext cx="5278120" cy="18466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20" tIns="45720" rIns="45720" bIns="45720" numCol="1" anchor="t">
              <a:spAutoFit/>
            </a:bodyPr>
            <a:lstStyle>
              <a:lvl1pPr algn="l" defTabSz="1828800">
                <a:defRPr sz="3600">
                  <a:solidFill>
                    <a:srgbClr val="000000"/>
                  </a:solidFill>
                  <a:latin typeface="Ink Free"/>
                  <a:ea typeface="Ink Free"/>
                  <a:cs typeface="Ink Free"/>
                  <a:sym typeface="Ink Free"/>
                </a:defRPr>
              </a:lvl1pPr>
            </a:lstStyle>
            <a:p>
              <a:r>
                <a:rPr sz="1800" dirty="0"/>
                <a:t>We prefer plural nouns for </a:t>
              </a:r>
              <a:r>
                <a:rPr sz="1800" dirty="0" err="1"/>
                <a:t>toplevel</a:t>
              </a:r>
              <a:r>
                <a:rPr sz="1800" dirty="0"/>
                <a:t> resources, as you see here.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0985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dvAuto="0"/>
      <p:bldP spid="8" grpId="0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9E728-8086-5E41-2C19-BA499160C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Scales of Design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EA4CCD-E155-51C2-4D08-F4073FF47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3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BED14B-19EF-CD09-B664-7A0B10E2C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BD762AA2-B8E6-CE63-C277-9D78BC5B5A1B}"/>
              </a:ext>
            </a:extLst>
          </p:cNvPr>
          <p:cNvGraphicFramePr>
            <a:graphicFrameLocks/>
          </p:cNvGraphicFramePr>
          <p:nvPr/>
        </p:nvGraphicFramePr>
        <p:xfrm>
          <a:off x="1143000" y="1674415"/>
          <a:ext cx="7886700" cy="4351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670036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F71F2-EC3F-71F4-FBDB-9BC81E699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Path parameters specify portions of the path to the resource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8D382-4FB2-E5AC-587F-CA36E68F13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9763539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600" dirty="0"/>
              <a:t>For example, your REST protocol might allow a path like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>
                <a:solidFill>
                  <a:schemeClr val="accent1"/>
                </a:solidFill>
                <a:latin typeface="Consolas" panose="020B0609020204030204" pitchFamily="49" charset="0"/>
              </a:rPr>
              <a:t>/transcripts/00345/graduate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/>
              <a:t>In a REST protocol, this API might be described as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>
                <a:solidFill>
                  <a:schemeClr val="accent1"/>
                </a:solidFill>
                <a:latin typeface="Consolas" panose="020B0609020204030204" pitchFamily="49" charset="0"/>
              </a:rPr>
              <a:t>/transcripts/:</a:t>
            </a:r>
            <a:r>
              <a:rPr lang="en-US" sz="2600" dirty="0" err="1">
                <a:solidFill>
                  <a:schemeClr val="accent1"/>
                </a:solidFill>
                <a:latin typeface="Consolas" panose="020B0609020204030204" pitchFamily="49" charset="0"/>
              </a:rPr>
              <a:t>studentid</a:t>
            </a:r>
            <a:r>
              <a:rPr lang="en-US" sz="2600" dirty="0">
                <a:solidFill>
                  <a:schemeClr val="accent1"/>
                </a:solidFill>
                <a:latin typeface="Consolas" panose="020B0609020204030204" pitchFamily="49" charset="0"/>
              </a:rPr>
              <a:t>/graduate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>
                <a:solidFill>
                  <a:schemeClr val="accent1"/>
                </a:solidFill>
                <a:latin typeface="Consolas" panose="020B0609020204030204" pitchFamily="49" charset="0"/>
              </a:rPr>
              <a:t>:</a:t>
            </a:r>
            <a:r>
              <a:rPr lang="en-US" sz="2600" dirty="0" err="1">
                <a:solidFill>
                  <a:schemeClr val="accent1"/>
                </a:solidFill>
                <a:latin typeface="Consolas" panose="020B0609020204030204" pitchFamily="49" charset="0"/>
              </a:rPr>
              <a:t>studentid</a:t>
            </a:r>
            <a:r>
              <a:rPr lang="en-US" sz="2600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en-US" sz="2600" dirty="0"/>
              <a:t>is a path parameter, which is replaced by the value</a:t>
            </a:r>
          </a:p>
          <a:p>
            <a:pPr marL="0" indent="0">
              <a:buNone/>
            </a:pPr>
            <a:r>
              <a:rPr lang="en-US" sz="2600" dirty="0"/>
              <a:t>of the parameter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AFDD56-26F4-862B-A84F-A1D70455E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78827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91430-084A-DE27-8264-0A2056643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Query parameters allow named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40766-9111-5284-7177-A5F8636EE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10018987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dirty="0"/>
              <a:t>Examples: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/transcripts/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graduate?lastname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=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covey&amp;firstname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=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avery</a:t>
            </a:r>
            <a:endParaRPr lang="en-US" dirty="0"/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These are typically used to specify more flexible queries, or to embed information about the sender’s state, </a:t>
            </a:r>
            <a:r>
              <a:rPr lang="en-US" dirty="0" err="1"/>
              <a:t>eg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hlinkClick r:id="rId3"/>
              </a:rPr>
              <a:t>https://calendar.google.com/calendar/u/0/r/month/2023/2/1?tab=mc&amp;pli=1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This URI combines path parameters for the month and date, and query parameters for the format (</a:t>
            </a:r>
            <a:r>
              <a:rPr lang="en-US" dirty="0">
                <a:latin typeface="Consolas" panose="020B0609020204030204" pitchFamily="49" charset="0"/>
              </a:rPr>
              <a:t>tab</a:t>
            </a:r>
            <a:r>
              <a:rPr lang="en-US" dirty="0"/>
              <a:t> and </a:t>
            </a:r>
            <a:r>
              <a:rPr lang="en-US" dirty="0" err="1">
                <a:latin typeface="Consolas" panose="020B0609020204030204" pitchFamily="49" charset="0"/>
              </a:rPr>
              <a:t>pli</a:t>
            </a:r>
            <a:r>
              <a:rPr lang="en-US" dirty="0"/>
              <a:t>).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DCD318-701A-D8F5-8430-F78D67990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06979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42F2D-E9FB-8ED3-9E2A-4053D92B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You can also put parameters in the body.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A71BA-215D-DD55-26DB-00DA5DD038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9728200" cy="485619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put additional parameters or information in the body, using any coding that you like. (We’ll usually use JSON)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also put parameters in the headers.</a:t>
            </a:r>
          </a:p>
          <a:p>
            <a:r>
              <a:rPr lang="en-US" dirty="0"/>
              <a:t>Choose where to put parameters based on readability/copyability:</a:t>
            </a:r>
          </a:p>
          <a:p>
            <a:pPr lvl="1"/>
            <a:r>
              <a:rPr lang="en-US" sz="2800" dirty="0"/>
              <a:t>Path parameters provide a link to a resource</a:t>
            </a:r>
          </a:p>
          <a:p>
            <a:pPr lvl="1"/>
            <a:r>
              <a:rPr lang="en-US" sz="2800" dirty="0"/>
              <a:t>Query parameters modify how that resource is viewed/acted upon</a:t>
            </a:r>
          </a:p>
          <a:p>
            <a:pPr lvl="1"/>
            <a:r>
              <a:rPr lang="en-US" sz="2800" dirty="0"/>
              <a:t>Headers are transparent to users</a:t>
            </a:r>
          </a:p>
          <a:p>
            <a:pPr lvl="1"/>
            <a:r>
              <a:rPr lang="en-US" sz="2800" dirty="0"/>
              <a:t>Body parameters have unrestricted length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0F2449-769D-83AA-AA2B-21F490962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60984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600" dirty="0"/>
              <a:t>Uniform Interface:</a:t>
            </a:r>
            <a:br>
              <a:rPr lang="en-US" sz="3600" dirty="0"/>
            </a:br>
            <a:r>
              <a:rPr sz="3600" dirty="0"/>
              <a:t>Verbs are represented as http methods</a:t>
            </a:r>
          </a:p>
        </p:txBody>
      </p:sp>
      <p:sp>
        <p:nvSpPr>
          <p:cNvPr id="860" name="Content Placeholder 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81000"/>
              </a:lnSpc>
            </a:pPr>
            <a:r>
              <a:rPr dirty="0"/>
              <a:t>In REST, there are </a:t>
            </a:r>
            <a:r>
              <a:rPr lang="en-US" dirty="0"/>
              <a:t>exactly </a:t>
            </a:r>
            <a:r>
              <a:rPr dirty="0"/>
              <a:t>four things you can do with a resource</a:t>
            </a:r>
          </a:p>
          <a:p>
            <a:pPr>
              <a:lnSpc>
                <a:spcPct val="81000"/>
              </a:lnSpc>
            </a:pPr>
            <a:r>
              <a:rPr dirty="0"/>
              <a:t>POST: requests </a:t>
            </a:r>
            <a:r>
              <a:rPr lang="en-US" dirty="0"/>
              <a:t>that </a:t>
            </a:r>
            <a:r>
              <a:rPr dirty="0"/>
              <a:t>the server create a resource</a:t>
            </a:r>
            <a:r>
              <a:rPr lang="en-US" dirty="0"/>
              <a:t> with a given value.</a:t>
            </a:r>
            <a:endParaRPr dirty="0"/>
          </a:p>
          <a:p>
            <a:pPr>
              <a:lnSpc>
                <a:spcPct val="81000"/>
              </a:lnSpc>
            </a:pPr>
            <a:r>
              <a:rPr dirty="0"/>
              <a:t>GET: requests </a:t>
            </a:r>
            <a:r>
              <a:rPr lang="en-US" dirty="0"/>
              <a:t>that the</a:t>
            </a:r>
            <a:r>
              <a:rPr dirty="0"/>
              <a:t> server respond with a representation of the resource</a:t>
            </a:r>
            <a:endParaRPr lang="en-US" dirty="0"/>
          </a:p>
          <a:p>
            <a:pPr>
              <a:lnSpc>
                <a:spcPct val="81000"/>
              </a:lnSpc>
            </a:pPr>
            <a:endParaRPr lang="en-US" dirty="0"/>
          </a:p>
          <a:p>
            <a:pPr>
              <a:lnSpc>
                <a:spcPct val="81000"/>
              </a:lnSpc>
            </a:pPr>
            <a:r>
              <a:rPr lang="en-US" dirty="0"/>
              <a:t>(there are some others, but they are rarely used)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48610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RESTful Microservic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sz="3600" dirty="0"/>
              <a:t>Example interface #1: a </a:t>
            </a:r>
            <a:r>
              <a:rPr sz="3600" dirty="0" err="1"/>
              <a:t>todo</a:t>
            </a:r>
            <a:r>
              <a:rPr sz="3600" dirty="0"/>
              <a:t>-list manager</a:t>
            </a:r>
          </a:p>
        </p:txBody>
      </p:sp>
      <p:sp>
        <p:nvSpPr>
          <p:cNvPr id="866" name="Resource: /todos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dirty="0"/>
              <a:t>Resource: /</a:t>
            </a:r>
            <a:r>
              <a:rPr dirty="0" err="1"/>
              <a:t>todos</a:t>
            </a:r>
            <a:endParaRPr dirty="0"/>
          </a:p>
          <a:p>
            <a:pPr lvl="1">
              <a:spcBef>
                <a:spcPts val="500"/>
              </a:spcBef>
            </a:pPr>
            <a:r>
              <a:rPr dirty="0"/>
              <a:t>GET /</a:t>
            </a:r>
            <a:r>
              <a:rPr dirty="0" err="1"/>
              <a:t>todos</a:t>
            </a:r>
            <a:r>
              <a:rPr dirty="0"/>
              <a:t>   - get list all of my </a:t>
            </a:r>
            <a:r>
              <a:rPr dirty="0" err="1"/>
              <a:t>todo</a:t>
            </a:r>
            <a:r>
              <a:rPr dirty="0"/>
              <a:t> items</a:t>
            </a:r>
          </a:p>
          <a:p>
            <a:pPr lvl="1">
              <a:spcBef>
                <a:spcPts val="500"/>
              </a:spcBef>
            </a:pPr>
            <a:r>
              <a:rPr dirty="0"/>
              <a:t>POST /</a:t>
            </a:r>
            <a:r>
              <a:rPr dirty="0" err="1"/>
              <a:t>todos</a:t>
            </a:r>
            <a:r>
              <a:rPr dirty="0"/>
              <a:t> - create a new </a:t>
            </a:r>
            <a:r>
              <a:rPr dirty="0" err="1"/>
              <a:t>todo</a:t>
            </a:r>
            <a:r>
              <a:rPr dirty="0"/>
              <a:t> item (data in body</a:t>
            </a:r>
            <a:r>
              <a:rPr lang="en-US" dirty="0"/>
              <a:t>; returns ID number of the new item)</a:t>
            </a:r>
            <a:endParaRPr dirty="0"/>
          </a:p>
          <a:p>
            <a:r>
              <a:rPr dirty="0"/>
              <a:t>Resource: /</a:t>
            </a:r>
            <a:r>
              <a:rPr dirty="0" err="1"/>
              <a:t>todos</a:t>
            </a:r>
            <a:r>
              <a:rPr dirty="0"/>
              <a:t>/:</a:t>
            </a:r>
            <a:r>
              <a:rPr dirty="0" err="1"/>
              <a:t>todoItemID</a:t>
            </a:r>
            <a:r>
              <a:rPr dirty="0"/>
              <a:t>  </a:t>
            </a:r>
          </a:p>
          <a:p>
            <a:pPr lvl="1">
              <a:spcBef>
                <a:spcPts val="500"/>
              </a:spcBef>
            </a:pPr>
            <a:r>
              <a:rPr dirty="0"/>
              <a:t>:</a:t>
            </a:r>
            <a:r>
              <a:rPr dirty="0" err="1"/>
              <a:t>todoItemID</a:t>
            </a:r>
            <a:r>
              <a:rPr dirty="0"/>
              <a:t> is a path parameter</a:t>
            </a:r>
          </a:p>
          <a:p>
            <a:pPr lvl="1">
              <a:spcBef>
                <a:spcPts val="500"/>
              </a:spcBef>
            </a:pPr>
            <a:r>
              <a:rPr dirty="0"/>
              <a:t>GET /</a:t>
            </a:r>
            <a:r>
              <a:rPr dirty="0" err="1"/>
              <a:t>todos</a:t>
            </a:r>
            <a:r>
              <a:rPr dirty="0"/>
              <a:t>/:</a:t>
            </a:r>
            <a:r>
              <a:rPr dirty="0" err="1"/>
              <a:t>todoItemID</a:t>
            </a:r>
            <a:r>
              <a:rPr dirty="0"/>
              <a:t> - fetch a single item by id</a:t>
            </a:r>
          </a:p>
          <a:p>
            <a:pPr lvl="1">
              <a:spcBef>
                <a:spcPts val="500"/>
              </a:spcBef>
            </a:pPr>
            <a:r>
              <a:rPr dirty="0"/>
              <a:t>PUT /</a:t>
            </a:r>
            <a:r>
              <a:rPr dirty="0" err="1"/>
              <a:t>todos</a:t>
            </a:r>
            <a:r>
              <a:rPr dirty="0"/>
              <a:t>/:</a:t>
            </a:r>
            <a:r>
              <a:rPr dirty="0" err="1"/>
              <a:t>todoItemID</a:t>
            </a:r>
            <a:r>
              <a:rPr dirty="0"/>
              <a:t> - update a single item (new data in body)</a:t>
            </a:r>
          </a:p>
          <a:p>
            <a:pPr lvl="1">
              <a:spcBef>
                <a:spcPts val="500"/>
              </a:spcBef>
            </a:pPr>
            <a:r>
              <a:rPr dirty="0"/>
              <a:t>DELETE /</a:t>
            </a:r>
            <a:r>
              <a:rPr dirty="0" err="1"/>
              <a:t>todos</a:t>
            </a:r>
            <a:r>
              <a:rPr dirty="0"/>
              <a:t>/:</a:t>
            </a:r>
            <a:r>
              <a:rPr dirty="0" err="1"/>
              <a:t>todoItemID</a:t>
            </a:r>
            <a:r>
              <a:rPr dirty="0"/>
              <a:t> - delete a single item</a:t>
            </a:r>
          </a:p>
        </p:txBody>
      </p:sp>
    </p:spTree>
    <p:extLst>
      <p:ext uri="{BB962C8B-B14F-4D97-AF65-F5344CB8AC3E}">
        <p14:creationId xmlns:p14="http://schemas.microsoft.com/office/powerpoint/2010/main" val="5039250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2267654">
              <a:defRPr sz="7905" spc="-158"/>
            </a:lvl1pPr>
          </a:lstStyle>
          <a:p>
            <a:r>
              <a:rPr sz="3600" dirty="0"/>
              <a:t>Example </a:t>
            </a:r>
            <a:r>
              <a:rPr lang="en-US" sz="3600" dirty="0"/>
              <a:t>i</a:t>
            </a:r>
            <a:r>
              <a:rPr sz="3600" dirty="0"/>
              <a:t>nterface #2: </a:t>
            </a:r>
            <a:r>
              <a:rPr lang="en-US" sz="3600" dirty="0"/>
              <a:t>the transcript database</a:t>
            </a:r>
            <a:endParaRPr sz="3600" dirty="0"/>
          </a:p>
        </p:txBody>
      </p:sp>
      <p:sp>
        <p:nvSpPr>
          <p:cNvPr id="870" name="Rectangle 4"/>
          <p:cNvSpPr txBox="1"/>
          <p:nvPr/>
        </p:nvSpPr>
        <p:spPr>
          <a:xfrm>
            <a:off x="883920" y="1451549"/>
            <a:ext cx="11196713" cy="5078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45720" bIns="45720">
            <a:spAutoFit/>
          </a:bodyPr>
          <a:lstStyle/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POST /transcripts   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adds a new student to the database,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returns an ID for this student.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requires a body parameter 'name', </a:t>
            </a:r>
            <a:r>
              <a:rPr sz="1800" dirty="0" err="1"/>
              <a:t>url</a:t>
            </a:r>
            <a:r>
              <a:rPr sz="1800" dirty="0"/>
              <a:t>-encoded (</a:t>
            </a:r>
            <a:r>
              <a:rPr sz="1800" dirty="0" err="1"/>
              <a:t>eg</a:t>
            </a:r>
            <a:r>
              <a:rPr sz="1800" dirty="0"/>
              <a:t> name=</a:t>
            </a:r>
            <a:r>
              <a:rPr sz="1800" dirty="0" err="1"/>
              <a:t>avery</a:t>
            </a:r>
            <a:r>
              <a:rPr sz="1800" dirty="0"/>
              <a:t>)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Multiple students may have the same name.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GET  /transcripts/:ID          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returns transcript for student with given ID.  Fails if no such student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DELETE /transcripts/:ID         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 deletes transcript for student with the given ID, fails if no such student</a:t>
            </a:r>
            <a:br>
              <a:rPr sz="1800" dirty="0"/>
            </a:br>
            <a:r>
              <a:rPr sz="1800" dirty="0"/>
              <a:t>POST /transcripts/:</a:t>
            </a:r>
            <a:r>
              <a:rPr sz="1800" dirty="0" err="1"/>
              <a:t>studentID</a:t>
            </a:r>
            <a:r>
              <a:rPr sz="1800" dirty="0"/>
              <a:t>/:</a:t>
            </a:r>
            <a:r>
              <a:rPr sz="1800" dirty="0" err="1"/>
              <a:t>courseNumber</a:t>
            </a:r>
            <a:endParaRPr sz="1800" dirty="0"/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adds an entry in this student's transcript with given name and course. 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Requires a body parameter 'grade'</a:t>
            </a:r>
            <a:r>
              <a:rPr lang="en-US" sz="1800" dirty="0"/>
              <a:t>.</a:t>
            </a:r>
            <a:endParaRPr sz="1800" dirty="0"/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Fails if there is already an entry for this course in the student's transcript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GET  /transcripts/:</a:t>
            </a:r>
            <a:r>
              <a:rPr sz="1800" dirty="0" err="1"/>
              <a:t>studentID</a:t>
            </a:r>
            <a:r>
              <a:rPr sz="1800" dirty="0"/>
              <a:t>/:</a:t>
            </a:r>
            <a:r>
              <a:rPr sz="1800" dirty="0" err="1"/>
              <a:t>courseNumber</a:t>
            </a:r>
            <a:r>
              <a:rPr sz="1800" dirty="0"/>
              <a:t> 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 returns the student's grade in the specified course. 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Fails if student or course is missing.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GET  /</a:t>
            </a:r>
            <a:r>
              <a:rPr sz="1800" dirty="0" err="1"/>
              <a:t>studentids?name</a:t>
            </a:r>
            <a:r>
              <a:rPr sz="1800" dirty="0"/>
              <a:t>=string    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 returns list of IDs for student with the given name</a:t>
            </a:r>
          </a:p>
        </p:txBody>
      </p:sp>
      <p:grpSp>
        <p:nvGrpSpPr>
          <p:cNvPr id="873" name="Rectangle 5"/>
          <p:cNvGrpSpPr/>
          <p:nvPr/>
        </p:nvGrpSpPr>
        <p:grpSpPr>
          <a:xfrm>
            <a:off x="9423785" y="1222973"/>
            <a:ext cx="2743200" cy="1489096"/>
            <a:chOff x="0" y="0"/>
            <a:chExt cx="5486399" cy="2978191"/>
          </a:xfrm>
        </p:grpSpPr>
        <p:sp>
          <p:nvSpPr>
            <p:cNvPr id="871" name="Rectangle"/>
            <p:cNvSpPr/>
            <p:nvPr/>
          </p:nvSpPr>
          <p:spPr>
            <a:xfrm>
              <a:off x="0" y="0"/>
              <a:ext cx="5486399" cy="2978191"/>
            </a:xfrm>
            <a:prstGeom prst="rect">
              <a:avLst/>
            </a:prstGeom>
            <a:solidFill>
              <a:srgbClr val="FBE5D6"/>
            </a:solidFill>
            <a:ln w="25400" cap="flat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algn="l" defTabSz="914400">
                <a:defRPr sz="36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800"/>
            </a:p>
          </p:txBody>
        </p:sp>
        <p:sp>
          <p:nvSpPr>
            <p:cNvPr id="872" name="Remember the heuristic:  if you were keeping this data in a bunch of files, what would the directory structure look like?"/>
            <p:cNvSpPr/>
            <p:nvPr/>
          </p:nvSpPr>
          <p:spPr>
            <a:xfrm>
              <a:off x="104140" y="12700"/>
              <a:ext cx="5278119" cy="2954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20" tIns="45720" rIns="45720" bIns="45720" numCol="1" anchor="t">
              <a:spAutoFit/>
            </a:bodyPr>
            <a:lstStyle>
              <a:lvl1pPr algn="l" defTabSz="1828800">
                <a:defRPr sz="3600">
                  <a:solidFill>
                    <a:srgbClr val="000000"/>
                  </a:solidFill>
                  <a:latin typeface="Ink Free"/>
                  <a:ea typeface="Ink Free"/>
                  <a:cs typeface="Ink Free"/>
                  <a:sym typeface="Ink Free"/>
                </a:defRPr>
              </a:lvl1pPr>
            </a:lstStyle>
            <a:p>
              <a:r>
                <a:rPr sz="1800"/>
                <a:t>Remember the heuristic:  if you were keeping this data in a bunch of files, what would the directory structure look like?</a:t>
              </a:r>
            </a:p>
          </p:txBody>
        </p:sp>
      </p:grpSp>
      <p:grpSp>
        <p:nvGrpSpPr>
          <p:cNvPr id="876" name="Arrow: Left 2"/>
          <p:cNvGrpSpPr/>
          <p:nvPr/>
        </p:nvGrpSpPr>
        <p:grpSpPr>
          <a:xfrm>
            <a:off x="8149278" y="5688301"/>
            <a:ext cx="2327032" cy="1026963"/>
            <a:chOff x="0" y="0"/>
            <a:chExt cx="4654063" cy="2053925"/>
          </a:xfrm>
        </p:grpSpPr>
        <p:sp>
          <p:nvSpPr>
            <p:cNvPr id="874" name="Arrow"/>
            <p:cNvSpPr/>
            <p:nvPr/>
          </p:nvSpPr>
          <p:spPr>
            <a:xfrm>
              <a:off x="0" y="0"/>
              <a:ext cx="4654063" cy="2053925"/>
            </a:xfrm>
            <a:prstGeom prst="leftArrow">
              <a:avLst>
                <a:gd name="adj1" fmla="val 62113"/>
                <a:gd name="adj2" fmla="val 50000"/>
              </a:avLst>
            </a:prstGeom>
            <a:solidFill>
              <a:srgbClr val="FBE5D6"/>
            </a:solidFill>
            <a:ln w="25400" cap="flat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wrap="square" lIns="45720" tIns="45720" rIns="45720" bIns="45720" numCol="1" anchor="ctr">
              <a:noAutofit/>
            </a:bodyPr>
            <a:lstStyle/>
            <a:p>
              <a:pPr algn="l" defTabSz="914400">
                <a:defRPr sz="3600">
                  <a:solidFill>
                    <a:srgbClr val="000000"/>
                  </a:solidFill>
                  <a:latin typeface="Ink Free"/>
                  <a:ea typeface="Ink Free"/>
                  <a:cs typeface="Ink Free"/>
                  <a:sym typeface="Ink Free"/>
                </a:defRPr>
              </a:pPr>
              <a:endParaRPr sz="1800"/>
            </a:p>
          </p:txBody>
        </p:sp>
        <p:sp>
          <p:nvSpPr>
            <p:cNvPr id="875" name="Didn't seem to  fit the model, sorry ☹"/>
            <p:cNvSpPr txBox="1"/>
            <p:nvPr/>
          </p:nvSpPr>
          <p:spPr>
            <a:xfrm>
              <a:off x="742016" y="380632"/>
              <a:ext cx="3807907" cy="129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20" tIns="45720" rIns="45720" bIns="45720" numCol="1" anchor="ctr">
              <a:spAutoFit/>
            </a:bodyPr>
            <a:lstStyle/>
            <a:p>
              <a:pPr algn="l" defTabSz="914400">
                <a:defRPr sz="3600">
                  <a:solidFill>
                    <a:srgbClr val="000000"/>
                  </a:solidFill>
                  <a:latin typeface="Ink Free"/>
                  <a:ea typeface="Ink Free"/>
                  <a:cs typeface="Ink Free"/>
                  <a:sym typeface="Ink Free"/>
                </a:defRPr>
              </a:pPr>
              <a:r>
                <a:rPr sz="1800" dirty="0"/>
                <a:t>Didn't seem to  fit the model, sorry </a:t>
              </a:r>
              <a:endParaRPr sz="1800" dirty="0">
                <a:latin typeface="Wingdings"/>
                <a:ea typeface="Wingdings"/>
                <a:cs typeface="Wingdings"/>
                <a:sym typeface="Wingding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8132439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3" grpId="0" animBg="1" advAuto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Specify REST APIs using OpenAPI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600" dirty="0"/>
              <a:t>It would be better to have a machine-readable specification</a:t>
            </a:r>
            <a:endParaRPr sz="3600" dirty="0"/>
          </a:p>
        </p:txBody>
      </p:sp>
      <p:sp>
        <p:nvSpPr>
          <p:cNvPr id="880" name="Body Level One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/>
              <a:t>The specification of the transcript API on the last slide is RESTful, but is not machine-readable</a:t>
            </a:r>
          </a:p>
          <a:p>
            <a:r>
              <a:rPr dirty="0"/>
              <a:t>A machine-readable specification is useful for:</a:t>
            </a:r>
          </a:p>
          <a:p>
            <a:pPr marL="431132" lvl="1" indent="-240632">
              <a:buSzPct val="100000"/>
            </a:pPr>
            <a:r>
              <a:rPr dirty="0"/>
              <a:t>Automatically generating client and server boilerplate, documentation, examples</a:t>
            </a:r>
          </a:p>
          <a:p>
            <a:pPr marL="431132" lvl="1" indent="-240632">
              <a:buSzPct val="100000"/>
            </a:pPr>
            <a:r>
              <a:rPr dirty="0"/>
              <a:t>Tracking how an API evolves over time</a:t>
            </a:r>
          </a:p>
          <a:p>
            <a:pPr marL="431132" lvl="1" indent="-240632">
              <a:buSzPct val="100000"/>
            </a:pPr>
            <a:r>
              <a:rPr dirty="0"/>
              <a:t>Ensuring that there are no misunderstandings</a:t>
            </a:r>
          </a:p>
        </p:txBody>
      </p:sp>
    </p:spTree>
    <p:extLst>
      <p:ext uri="{BB962C8B-B14F-4D97-AF65-F5344CB8AC3E}">
        <p14:creationId xmlns:p14="http://schemas.microsoft.com/office/powerpoint/2010/main" val="16404556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Specify REST APIs using OpenAPI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600" dirty="0" err="1"/>
              <a:t>OpenAPI</a:t>
            </a:r>
            <a:r>
              <a:rPr lang="en-US" sz="3600" dirty="0"/>
              <a:t> is a machine-readable specification language for REST</a:t>
            </a:r>
            <a:endParaRPr sz="3600" dirty="0"/>
          </a:p>
        </p:txBody>
      </p:sp>
      <p:sp>
        <p:nvSpPr>
          <p:cNvPr id="880" name="Body Level One…"/>
          <p:cNvSpPr txBox="1">
            <a:spLocks noGrp="1"/>
          </p:cNvSpPr>
          <p:nvPr>
            <p:ph idx="1"/>
          </p:nvPr>
        </p:nvSpPr>
        <p:spPr>
          <a:xfrm>
            <a:off x="838200" y="1500160"/>
            <a:ext cx="4658032" cy="435133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/>
          </a:bodyPr>
          <a:lstStyle/>
          <a:p>
            <a:r>
              <a:rPr lang="en-US" dirty="0"/>
              <a:t>Uses YAML syntax</a:t>
            </a:r>
          </a:p>
          <a:p>
            <a:r>
              <a:rPr lang="en-US" dirty="0"/>
              <a:t>Not really convenient for human use</a:t>
            </a:r>
          </a:p>
          <a:p>
            <a:r>
              <a:rPr lang="en-US" dirty="0"/>
              <a:t>Better: use a tool!</a:t>
            </a:r>
            <a:endParaRPr dirty="0"/>
          </a:p>
        </p:txBody>
      </p:sp>
      <p:sp>
        <p:nvSpPr>
          <p:cNvPr id="881" name="/towns/{townID}/viewingArea:…"/>
          <p:cNvSpPr txBox="1"/>
          <p:nvPr/>
        </p:nvSpPr>
        <p:spPr>
          <a:xfrm>
            <a:off x="6411873" y="1604920"/>
            <a:ext cx="4376198" cy="4852610"/>
          </a:xfrm>
          <a:prstGeom prst="rect">
            <a:avLst/>
          </a:prstGeom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l" defTabSz="228600">
              <a:defRPr sz="1600">
                <a:solidFill>
                  <a:srgbClr val="0432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/towns/</a:t>
            </a:r>
            <a:r>
              <a:rPr sz="800" dirty="0">
                <a:solidFill>
                  <a:srgbClr val="272727"/>
                </a:solidFill>
              </a:rPr>
              <a:t>{</a:t>
            </a:r>
            <a:r>
              <a:rPr sz="800" dirty="0" err="1">
                <a:solidFill>
                  <a:srgbClr val="272727"/>
                </a:solidFill>
              </a:rPr>
              <a:t>townID</a:t>
            </a:r>
            <a:r>
              <a:rPr sz="800" dirty="0">
                <a:solidFill>
                  <a:srgbClr val="272727"/>
                </a:solidFill>
              </a:rPr>
              <a:t>}</a:t>
            </a:r>
            <a:r>
              <a:rPr sz="800" dirty="0"/>
              <a:t>/</a:t>
            </a:r>
            <a:r>
              <a:rPr sz="800" dirty="0" err="1"/>
              <a:t>viewingArea</a:t>
            </a:r>
            <a:r>
              <a:rPr sz="800" dirty="0"/>
              <a:t>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post: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</a:t>
            </a:r>
            <a:r>
              <a:rPr sz="800" dirty="0" err="1"/>
              <a:t>operationId</a:t>
            </a:r>
            <a:r>
              <a:rPr sz="800" dirty="0"/>
              <a:t>: </a:t>
            </a:r>
            <a:r>
              <a:rPr sz="800" dirty="0" err="1"/>
              <a:t>CreateViewingArea</a:t>
            </a:r>
            <a:endParaRPr sz="800" dirty="0"/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responses:</a:t>
            </a:r>
          </a:p>
          <a:p>
            <a:pPr algn="l" defTabSz="228600">
              <a:defRPr sz="1600">
                <a:solidFill>
                  <a:srgbClr val="00733B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>
                <a:solidFill>
                  <a:srgbClr val="272727"/>
                </a:solidFill>
              </a:rPr>
              <a:t>  </a:t>
            </a:r>
            <a:r>
              <a:rPr sz="800" dirty="0"/>
              <a:t>'204'</a:t>
            </a:r>
            <a:r>
              <a:rPr sz="800" dirty="0">
                <a:solidFill>
                  <a:srgbClr val="272727"/>
                </a:solidFill>
              </a:rPr>
              <a:t>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description: No content</a:t>
            </a:r>
          </a:p>
          <a:p>
            <a:pPr algn="l" defTabSz="228600">
              <a:defRPr sz="1600">
                <a:solidFill>
                  <a:srgbClr val="00733B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'400'</a:t>
            </a:r>
            <a:r>
              <a:rPr sz="800" dirty="0">
                <a:solidFill>
                  <a:srgbClr val="272727"/>
                </a:solidFill>
              </a:rPr>
              <a:t>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description: Invalid values specified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content: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application/</a:t>
            </a:r>
            <a:r>
              <a:rPr sz="800" dirty="0" err="1"/>
              <a:t>json</a:t>
            </a:r>
            <a:r>
              <a:rPr sz="800" dirty="0"/>
              <a:t>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schema:</a:t>
            </a:r>
          </a:p>
          <a:p>
            <a:pPr algn="l" defTabSz="228600">
              <a:defRPr sz="1600">
                <a:solidFill>
                  <a:srgbClr val="00733B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>
                <a:solidFill>
                  <a:srgbClr val="272727"/>
                </a:solidFill>
              </a:rPr>
              <a:t>  $ref: </a:t>
            </a:r>
            <a:r>
              <a:rPr sz="800" dirty="0"/>
              <a:t>'#/components/schemas/</a:t>
            </a:r>
            <a:r>
              <a:rPr sz="800" dirty="0" err="1"/>
              <a:t>InvalidParametersError</a:t>
            </a:r>
            <a:r>
              <a:rPr sz="800" dirty="0"/>
              <a:t>'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description: Creates a viewing area </a:t>
            </a:r>
            <a:r>
              <a:rPr sz="800" dirty="0">
                <a:solidFill>
                  <a:srgbClr val="011480"/>
                </a:solidFill>
              </a:rPr>
              <a:t>in </a:t>
            </a:r>
            <a:r>
              <a:rPr sz="800" dirty="0"/>
              <a:t>a given town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tags: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- towns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security: []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parameters: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- description: ID of the town </a:t>
            </a:r>
            <a:r>
              <a:rPr sz="800" dirty="0">
                <a:solidFill>
                  <a:srgbClr val="011480"/>
                </a:solidFill>
              </a:rPr>
              <a:t>in </a:t>
            </a:r>
            <a:r>
              <a:rPr sz="800" dirty="0"/>
              <a:t>which to create the </a:t>
            </a:r>
            <a:r>
              <a:rPr sz="800" dirty="0">
                <a:solidFill>
                  <a:srgbClr val="011480"/>
                </a:solidFill>
              </a:rPr>
              <a:t>new </a:t>
            </a:r>
            <a:r>
              <a:rPr sz="800" dirty="0"/>
              <a:t>viewing area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>
                <a:solidFill>
                  <a:srgbClr val="011480"/>
                </a:solidFill>
              </a:rPr>
              <a:t>in</a:t>
            </a:r>
            <a:r>
              <a:rPr sz="800" dirty="0"/>
              <a:t>: path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name: </a:t>
            </a:r>
            <a:r>
              <a:rPr sz="800" dirty="0" err="1"/>
              <a:t>townID</a:t>
            </a:r>
            <a:endParaRPr sz="800" dirty="0"/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required: </a:t>
            </a:r>
            <a:r>
              <a:rPr sz="800" dirty="0">
                <a:solidFill>
                  <a:srgbClr val="011480"/>
                </a:solidFill>
              </a:rPr>
              <a:t>true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schema: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type: string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- description: |-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session token of the player making the request, must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match the session token returned when the player joined the town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>
                <a:solidFill>
                  <a:srgbClr val="011480"/>
                </a:solidFill>
              </a:rPr>
              <a:t>in</a:t>
            </a:r>
            <a:r>
              <a:rPr sz="800" dirty="0"/>
              <a:t>: header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name: X-Session-Token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required: </a:t>
            </a:r>
            <a:r>
              <a:rPr sz="800" dirty="0">
                <a:solidFill>
                  <a:srgbClr val="011480"/>
                </a:solidFill>
              </a:rPr>
              <a:t>true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schema: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type: string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 err="1"/>
              <a:t>requestBody</a:t>
            </a:r>
            <a:r>
              <a:rPr sz="800" dirty="0"/>
              <a:t>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description: The </a:t>
            </a:r>
            <a:r>
              <a:rPr sz="800" dirty="0">
                <a:solidFill>
                  <a:srgbClr val="011480"/>
                </a:solidFill>
              </a:rPr>
              <a:t>new </a:t>
            </a:r>
            <a:r>
              <a:rPr sz="800" dirty="0"/>
              <a:t>viewing area to create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required: </a:t>
            </a:r>
            <a:r>
              <a:rPr sz="800" dirty="0">
                <a:solidFill>
                  <a:srgbClr val="011480"/>
                </a:solidFill>
              </a:rPr>
              <a:t>true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content: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application/</a:t>
            </a:r>
            <a:r>
              <a:rPr sz="800" dirty="0" err="1"/>
              <a:t>json</a:t>
            </a:r>
            <a:r>
              <a:rPr sz="800" dirty="0"/>
              <a:t>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schema:</a:t>
            </a:r>
          </a:p>
          <a:p>
            <a:pPr algn="l" defTabSz="228600">
              <a:defRPr sz="1600">
                <a:solidFill>
                  <a:srgbClr val="00733B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>
                <a:solidFill>
                  <a:srgbClr val="272727"/>
                </a:solidFill>
              </a:rPr>
              <a:t>  $ref: </a:t>
            </a:r>
            <a:r>
              <a:rPr sz="800" dirty="0"/>
              <a:t>'#/components/schemas/</a:t>
            </a:r>
            <a:r>
              <a:rPr sz="800" dirty="0" err="1"/>
              <a:t>ViewingArea</a:t>
            </a:r>
            <a:r>
              <a:rPr sz="800" dirty="0"/>
              <a:t>'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description: The </a:t>
            </a:r>
            <a:r>
              <a:rPr sz="800" dirty="0">
                <a:solidFill>
                  <a:srgbClr val="011480"/>
                </a:solidFill>
              </a:rPr>
              <a:t>new </a:t>
            </a:r>
            <a:r>
              <a:rPr sz="800" dirty="0"/>
              <a:t>viewing area to create</a:t>
            </a:r>
          </a:p>
        </p:txBody>
      </p:sp>
    </p:spTree>
    <p:extLst>
      <p:ext uri="{BB962C8B-B14F-4D97-AF65-F5344CB8AC3E}">
        <p14:creationId xmlns:p14="http://schemas.microsoft.com/office/powerpoint/2010/main" val="24520368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AB438-CF15-0202-472B-BE1F8ECBA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for making these protocols machine-readable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20D13D-D1DB-8906-EDD7-99308937C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TSOA</a:t>
            </a:r>
          </a:p>
          <a:p>
            <a:pPr lvl="1"/>
            <a:r>
              <a:rPr lang="en-US" dirty="0"/>
              <a:t>reads an annotated controller file</a:t>
            </a:r>
          </a:p>
          <a:p>
            <a:pPr lvl="1"/>
            <a:r>
              <a:rPr lang="en-US" dirty="0"/>
              <a:t>but only works with particular controller structures</a:t>
            </a:r>
          </a:p>
          <a:p>
            <a:r>
              <a:rPr lang="en-US" dirty="0"/>
              <a:t>Swagger</a:t>
            </a:r>
          </a:p>
          <a:p>
            <a:pPr lvl="1"/>
            <a:r>
              <a:rPr lang="en-US" dirty="0"/>
              <a:t>human-annotated controller and route files</a:t>
            </a:r>
          </a:p>
          <a:p>
            <a:pPr lvl="1"/>
            <a:r>
              <a:rPr lang="en-US" dirty="0"/>
              <a:t>generates nice docs</a:t>
            </a:r>
          </a:p>
          <a:p>
            <a:pPr lvl="1"/>
            <a:r>
              <a:rPr lang="en-US" dirty="0"/>
              <a:t>but still requires human attention to ensure consistency, validation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FE5E59-C189-263C-3E9B-436B910B6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0321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DA4FD-B25C-C79D-3632-4B915BBDF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Swagger example (in a routes file)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D7CDB4-AD47-104A-E89C-1DE39E317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39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14C322-E98E-3F77-F998-0EEE6EA51F78}"/>
              </a:ext>
            </a:extLst>
          </p:cNvPr>
          <p:cNvSpPr txBox="1"/>
          <p:nvPr/>
        </p:nvSpPr>
        <p:spPr>
          <a:xfrm>
            <a:off x="742507" y="1765846"/>
            <a:ext cx="4850219" cy="4893647"/>
          </a:xfrm>
          <a:prstGeom prst="rect">
            <a:avLst/>
          </a:prstGeom>
          <a:noFill/>
          <a:ln w="12700" cap="flat" cmpd="sng" algn="ctr">
            <a:solidFill>
              <a:srgbClr val="0070C0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/**</a:t>
            </a: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* </a:t>
            </a:r>
            <a:r>
              <a:rPr lang="en-US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@swagger</a:t>
            </a: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* /authors/{id}:</a:t>
            </a: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*   put:</a:t>
            </a: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*     summary: Update an author</a:t>
            </a: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*     tags: [Authors]</a:t>
            </a: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*     parameters:</a:t>
            </a: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*       - in: path</a:t>
            </a: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*         name: id</a:t>
            </a: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*         required: true</a:t>
            </a: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*         schema:</a:t>
            </a: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*           type: string</a:t>
            </a:r>
          </a:p>
          <a:p>
            <a:pPr>
              <a:buNone/>
            </a:pP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======= many lines omitted ======</a:t>
            </a:r>
          </a:p>
          <a:p>
            <a:pPr>
              <a:buNone/>
            </a:pP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*     responses:</a:t>
            </a: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*       200:</a:t>
            </a: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*         description: Author updated successfully</a:t>
            </a: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*         content:</a:t>
            </a: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*           application/</a:t>
            </a:r>
            <a:r>
              <a:rPr lang="en-US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</a:t>
            </a: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*             schema:</a:t>
            </a: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*               $ref: '#/components/schemas/Author'</a:t>
            </a: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*       404:</a:t>
            </a: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*         description: Author not found</a:t>
            </a: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*/</a:t>
            </a:r>
            <a:endParaRPr lang="en-US" sz="12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200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router</a:t>
            </a:r>
            <a:r>
              <a:rPr lang="en-US" sz="1200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put</a:t>
            </a:r>
            <a:r>
              <a:rPr lang="en-US" sz="12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'/:id'</a:t>
            </a:r>
            <a:r>
              <a:rPr lang="en-US" sz="12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updateAuthorById</a:t>
            </a:r>
            <a:r>
              <a:rPr lang="en-US" sz="12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BF10BC-691C-2B01-1B1E-34AFF21BBEA4}"/>
              </a:ext>
            </a:extLst>
          </p:cNvPr>
          <p:cNvSpPr txBox="1"/>
          <p:nvPr/>
        </p:nvSpPr>
        <p:spPr>
          <a:xfrm>
            <a:off x="6728637" y="2926053"/>
            <a:ext cx="3763926" cy="1200329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dirty="0">
                <a:solidFill>
                  <a:schemeClr val="tx1"/>
                </a:solidFill>
              </a:rPr>
              <a:t>Detailed description of the request, in YAML, human-written  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7FE84BD-1C1A-371B-3739-076703958FD5}"/>
              </a:ext>
            </a:extLst>
          </p:cNvPr>
          <p:cNvCxnSpPr>
            <a:stCxn id="9" idx="1"/>
          </p:cNvCxnSpPr>
          <p:nvPr/>
        </p:nvCxnSpPr>
        <p:spPr>
          <a:xfrm flipH="1" flipV="1">
            <a:off x="5592726" y="3526217"/>
            <a:ext cx="1135911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486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Focus for this week: zoom ou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1369804">
              <a:defRPr sz="4740" spc="-94"/>
            </a:lvl1pPr>
          </a:lstStyle>
          <a:p>
            <a:r>
              <a:rPr lang="en-US" dirty="0"/>
              <a:t>Design at larger scales</a:t>
            </a:r>
            <a:endParaRPr dirty="0"/>
          </a:p>
        </p:txBody>
      </p:sp>
      <p:sp>
        <p:nvSpPr>
          <p:cNvPr id="204" name="Metaphor: building architecture"/>
          <p:cNvSpPr txBox="1">
            <a:spLocks noGrp="1"/>
          </p:cNvSpPr>
          <p:nvPr>
            <p:ph idx="1"/>
          </p:nvPr>
        </p:nvSpPr>
        <p:spPr>
          <a:xfrm>
            <a:off x="932203" y="1739442"/>
            <a:ext cx="3844896" cy="435133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/>
              <a:t>Metaphor: building architecture</a:t>
            </a:r>
            <a:endParaRPr lang="en-US" dirty="0"/>
          </a:p>
          <a:p>
            <a:r>
              <a:rPr lang="en-US" dirty="0"/>
              <a:t>How do the pieces fit together? Are there parts we can reuse?</a:t>
            </a:r>
          </a:p>
          <a:p>
            <a:r>
              <a:rPr lang="en-US" dirty="0"/>
              <a:t>Will the result be structurally sound? earthquake-resistant? economical to build? easy to maintain?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dirty="0"/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9E475749-365E-47D0-BDAA-F1506D151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903" y="1739442"/>
            <a:ext cx="6095897" cy="3992812"/>
          </a:xfrm>
          <a:prstGeom prst="rect">
            <a:avLst/>
          </a:prstGeom>
          <a:ln w="3175">
            <a:miter lim="400000"/>
          </a:ln>
        </p:spPr>
      </p:pic>
    </p:spTree>
    <p:extLst>
      <p:ext uri="{BB962C8B-B14F-4D97-AF65-F5344CB8AC3E}">
        <p14:creationId xmlns:p14="http://schemas.microsoft.com/office/powerpoint/2010/main" val="23312407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2C0CD-531B-B0EF-957A-639301D56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Swagger-generated documentation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CA3AA5-83A1-8F94-3027-092148CB9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40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1F51A89-B705-E5E8-55D5-CF4BA0F79A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3" y="1758714"/>
            <a:ext cx="6026460" cy="45976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5FFC18F-A7CE-5A1A-AFE6-30AB27BAE16C}"/>
              </a:ext>
            </a:extLst>
          </p:cNvPr>
          <p:cNvSpPr txBox="1"/>
          <p:nvPr/>
        </p:nvSpPr>
        <p:spPr>
          <a:xfrm>
            <a:off x="8250865" y="1999459"/>
            <a:ext cx="2211572" cy="1015663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dirty="0">
                <a:solidFill>
                  <a:schemeClr val="tx1"/>
                </a:solidFill>
              </a:rPr>
              <a:t>Can also run queries right from this page!</a:t>
            </a:r>
          </a:p>
        </p:txBody>
      </p:sp>
    </p:spTree>
    <p:extLst>
      <p:ext uri="{BB962C8B-B14F-4D97-AF65-F5344CB8AC3E}">
        <p14:creationId xmlns:p14="http://schemas.microsoft.com/office/powerpoint/2010/main" val="16985311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7CA7B-B85C-A32F-C2ED-E883FE47E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we'd like to do better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8ABEC-3AB1-E2FC-6C76-FACF8CBD3B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guarantee the human-written descriptions are accurate!</a:t>
            </a:r>
          </a:p>
          <a:p>
            <a:pPr lvl="1"/>
            <a:r>
              <a:rPr lang="en-US" dirty="0"/>
              <a:t>Correct extraction of data from a request?</a:t>
            </a:r>
          </a:p>
          <a:p>
            <a:pPr lvl="1"/>
            <a:r>
              <a:rPr lang="en-US" dirty="0"/>
              <a:t>Automatic validation?</a:t>
            </a:r>
          </a:p>
          <a:p>
            <a:r>
              <a:rPr lang="en-US" dirty="0"/>
              <a:t>There are tools for this, too</a:t>
            </a:r>
          </a:p>
          <a:p>
            <a:pPr lvl="1"/>
            <a:r>
              <a:rPr lang="en-US" dirty="0"/>
              <a:t>swagger-</a:t>
            </a:r>
            <a:r>
              <a:rPr lang="en-US" dirty="0" err="1"/>
              <a:t>codegen</a:t>
            </a:r>
            <a:endParaRPr lang="en-US" dirty="0"/>
          </a:p>
          <a:p>
            <a:pPr lvl="1"/>
            <a:r>
              <a:rPr lang="en-US" dirty="0" err="1"/>
              <a:t>OpenAPI</a:t>
            </a:r>
            <a:r>
              <a:rPr lang="en-US" dirty="0"/>
              <a:t> Generator</a:t>
            </a:r>
          </a:p>
          <a:p>
            <a:pPr lvl="1"/>
            <a:r>
              <a:rPr lang="en-US" dirty="0"/>
              <a:t>…and others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BC1E2A-9B8F-6257-9C17-88D15F0C8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9254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AECA2-557B-9757-F309-FE98B7032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en-US" dirty="0" err="1"/>
              <a:t>Websockets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CDE85-6E95-709B-5A07-29D7ACE9D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Server-Client</a:t>
            </a:r>
          </a:p>
          <a:p>
            <a:pPr lvl="1"/>
            <a:r>
              <a:rPr lang="en-US" dirty="0"/>
              <a:t>We saw this earlier in Module 05.</a:t>
            </a:r>
          </a:p>
          <a:p>
            <a:pPr lvl="1"/>
            <a:r>
              <a:rPr lang="en-US" dirty="0"/>
              <a:t>Client talks only to server</a:t>
            </a:r>
          </a:p>
          <a:p>
            <a:pPr lvl="1"/>
            <a:r>
              <a:rPr lang="en-US" dirty="0"/>
              <a:t>Server can talk to a single client or to subsets of the clients</a:t>
            </a:r>
          </a:p>
          <a:p>
            <a:pPr lvl="1"/>
            <a:r>
              <a:rPr lang="en-US" dirty="0"/>
              <a:t>Either side can initiate a conversation</a:t>
            </a:r>
          </a:p>
          <a:p>
            <a:pPr lvl="1"/>
            <a:r>
              <a:rPr lang="en-US" dirty="0"/>
              <a:t>Allows for more complex protocols</a:t>
            </a:r>
          </a:p>
          <a:p>
            <a:pPr lvl="2"/>
            <a:r>
              <a:rPr lang="en-US" dirty="0"/>
              <a:t>like we saw in Module05</a:t>
            </a:r>
          </a:p>
          <a:p>
            <a:pPr lvl="1"/>
            <a:r>
              <a:rPr lang="en-US" dirty="0"/>
              <a:t>NOT query-response </a:t>
            </a:r>
          </a:p>
          <a:p>
            <a:pPr lvl="2"/>
            <a:r>
              <a:rPr lang="en-US" dirty="0"/>
              <a:t>though a particular protocol may do some of this</a:t>
            </a:r>
          </a:p>
          <a:p>
            <a:pPr lvl="1"/>
            <a:r>
              <a:rPr lang="en-US" dirty="0"/>
              <a:t>But generally less scalable than HTTP.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4D78B5-445F-0DC2-6F3B-3D0181346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372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6910D-AEAC-E4C5-00B8-6C66B5990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992E0-01C7-B2A4-55A0-D8E628418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74CA97-5D7F-B1BE-766C-DAF843D52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You should now be able to:</a:t>
            </a:r>
          </a:p>
          <a:p>
            <a:pPr lvl="1"/>
            <a:r>
              <a:rPr lang="en-US" dirty="0"/>
              <a:t>describe the basic ideas of the following architectures, with examples and pictures</a:t>
            </a:r>
          </a:p>
          <a:p>
            <a:pPr lvl="2"/>
            <a:r>
              <a:rPr lang="en-US" dirty="0"/>
              <a:t>anarchic</a:t>
            </a:r>
          </a:p>
          <a:p>
            <a:pPr lvl="2"/>
            <a:r>
              <a:rPr lang="en-US" dirty="0"/>
              <a:t>layered</a:t>
            </a:r>
          </a:p>
          <a:p>
            <a:pPr lvl="2"/>
            <a:r>
              <a:rPr lang="en-US" dirty="0"/>
              <a:t>pipeline</a:t>
            </a:r>
          </a:p>
          <a:p>
            <a:pPr lvl="2"/>
            <a:r>
              <a:rPr lang="en-US" dirty="0"/>
              <a:t>event-driven</a:t>
            </a:r>
          </a:p>
          <a:p>
            <a:pPr lvl="2"/>
            <a:r>
              <a:rPr lang="en-US" dirty="0"/>
              <a:t>microkernel</a:t>
            </a:r>
          </a:p>
          <a:p>
            <a:pPr lvl="2"/>
            <a:r>
              <a:rPr lang="en-US" dirty="0"/>
              <a:t>microservice</a:t>
            </a:r>
          </a:p>
          <a:p>
            <a:pPr lvl="1"/>
            <a:r>
              <a:rPr lang="en-US" dirty="0"/>
              <a:t>describe the main features of the following communication modalities:</a:t>
            </a:r>
          </a:p>
          <a:p>
            <a:pPr lvl="2"/>
            <a:r>
              <a:rPr lang="en-US" dirty="0"/>
              <a:t>procedure calls</a:t>
            </a:r>
          </a:p>
          <a:p>
            <a:pPr lvl="2"/>
            <a:r>
              <a:rPr lang="en-US" dirty="0"/>
              <a:t>HTTP and REST</a:t>
            </a:r>
          </a:p>
          <a:p>
            <a:pPr lvl="2"/>
            <a:r>
              <a:rPr lang="en-US" dirty="0" err="1"/>
              <a:t>Websockets</a:t>
            </a:r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CAE78A-7486-1D42-23B3-3399E4150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5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oftware Architecture vs Building Architecture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defTabSz="1248429">
              <a:defRPr sz="4320" spc="-86"/>
            </a:lvl1pPr>
          </a:lstStyle>
          <a:p>
            <a:r>
              <a:rPr lang="en-US" sz="3600" dirty="0"/>
              <a:t>Goal: Create a high-level picture of the system</a:t>
            </a:r>
          </a:p>
        </p:txBody>
      </p:sp>
      <p:sp>
        <p:nvSpPr>
          <p:cNvPr id="219" name="Abstract details away into reusable components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Abstract details away into reusable components</a:t>
            </a:r>
          </a:p>
          <a:p>
            <a:r>
              <a:rPr lang="en-US" dirty="0"/>
              <a:t>Allows for analysis of high-level design before implementation</a:t>
            </a:r>
          </a:p>
          <a:p>
            <a:r>
              <a:rPr lang="en-US" dirty="0"/>
              <a:t>Enables exploration of design alternatives</a:t>
            </a:r>
          </a:p>
          <a:p>
            <a:r>
              <a:rPr lang="en-US" dirty="0"/>
              <a:t>Reduce risks associated with building the software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555A0-2206-4285-B1CC-A537FC554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#0: Anarchic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A3138-E399-4C93-AD80-AD240CB39A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5830455" cy="4351338"/>
          </a:xfrm>
        </p:spPr>
        <p:txBody>
          <a:bodyPr/>
          <a:lstStyle/>
          <a:p>
            <a:r>
              <a:rPr lang="en-US" dirty="0"/>
              <a:t>A single app, with no particular organization</a:t>
            </a:r>
          </a:p>
          <a:p>
            <a:r>
              <a:rPr lang="en-US" dirty="0"/>
              <a:t>Also known as: "spaghetti code"</a:t>
            </a:r>
          </a:p>
          <a:p>
            <a:r>
              <a:rPr lang="en-US" dirty="0"/>
              <a:t>May still have useful interfaces for some degree of encapsulation and modularity.</a:t>
            </a:r>
          </a:p>
          <a:p>
            <a:pPr lvl="1"/>
            <a:r>
              <a:rPr lang="en-US" dirty="0"/>
              <a:t>but is there a method to the madness?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325C6F-B25F-47FE-BF9A-75846A9E9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FF3C0297-AB37-4B06-8FBD-0DE85E150F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2073" y="1611483"/>
            <a:ext cx="3075709" cy="4240015"/>
          </a:xfrm>
          <a:prstGeom prst="rect">
            <a:avLst/>
          </a:prstGeom>
          <a:ln w="3175">
            <a:miter lim="400000"/>
          </a:ln>
        </p:spPr>
      </p:pic>
      <p:sp>
        <p:nvSpPr>
          <p:cNvPr id="7" name="Brian Foote and Joe Yoder">
            <a:extLst>
              <a:ext uri="{FF2B5EF4-FFF2-40B4-BE49-F238E27FC236}">
                <a16:creationId xmlns:a16="http://schemas.microsoft.com/office/drawing/2014/main" id="{A5B5C31D-0687-4E30-A778-6EB28E752585}"/>
              </a:ext>
            </a:extLst>
          </p:cNvPr>
          <p:cNvSpPr txBox="1"/>
          <p:nvPr/>
        </p:nvSpPr>
        <p:spPr>
          <a:xfrm>
            <a:off x="8769927" y="6099329"/>
            <a:ext cx="2693173" cy="36420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defRPr sz="17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Brian Foote and Joe Yoder</a:t>
            </a:r>
          </a:p>
        </p:txBody>
      </p:sp>
      <p:sp>
        <p:nvSpPr>
          <p:cNvPr id="8" name="Brian Foote and Joe Yoder">
            <a:extLst>
              <a:ext uri="{FF2B5EF4-FFF2-40B4-BE49-F238E27FC236}">
                <a16:creationId xmlns:a16="http://schemas.microsoft.com/office/drawing/2014/main" id="{037E347F-264E-482C-AC27-F2B6ED5F3F89}"/>
              </a:ext>
            </a:extLst>
          </p:cNvPr>
          <p:cNvSpPr txBox="1"/>
          <p:nvPr/>
        </p:nvSpPr>
        <p:spPr>
          <a:xfrm>
            <a:off x="1528631" y="4588904"/>
            <a:ext cx="5214076" cy="887422"/>
          </a:xfrm>
          <a:prstGeom prst="rect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defTabSz="584200">
              <a:defRPr sz="17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Shakespeare, </a:t>
            </a:r>
            <a:r>
              <a:rPr lang="en-US" i="1" dirty="0">
                <a:latin typeface="Helvetica" panose="020B0604020202020204" pitchFamily="34" charset="0"/>
                <a:cs typeface="Helvetica" panose="020B0604020202020204" pitchFamily="34" charset="0"/>
              </a:rPr>
              <a:t>Hamlet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. The exact quote is: "Though this be madness, yet there is method </a:t>
            </a:r>
            <a:r>
              <a:rPr lang="en-US" dirty="0" err="1">
                <a:latin typeface="Helvetica" panose="020B0604020202020204" pitchFamily="34" charset="0"/>
                <a:cs typeface="Helvetica" panose="020B0604020202020204" pitchFamily="34" charset="0"/>
              </a:rPr>
              <a:t>in't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" (Polonius, Act 2, Scene 2)   </a:t>
            </a:r>
            <a:endParaRPr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2944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555A0-2206-4285-B1CC-A537FC554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#0: Anarchic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A3138-E399-4C93-AD80-AD240CB39A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5830455" cy="4351338"/>
          </a:xfrm>
        </p:spPr>
        <p:txBody>
          <a:bodyPr/>
          <a:lstStyle/>
          <a:p>
            <a:r>
              <a:rPr lang="en-US" dirty="0"/>
              <a:t>OK for single-developer, short-lived projects</a:t>
            </a:r>
          </a:p>
          <a:p>
            <a:r>
              <a:rPr lang="en-US" dirty="0"/>
              <a:t>But</a:t>
            </a:r>
          </a:p>
          <a:p>
            <a:pPr lvl="1"/>
            <a:r>
              <a:rPr lang="en-US" dirty="0"/>
              <a:t>what happens if you want to add a new developer</a:t>
            </a:r>
          </a:p>
          <a:p>
            <a:pPr lvl="1"/>
            <a:r>
              <a:rPr lang="en-US" dirty="0"/>
              <a:t>what happens if you need to come back to the code later?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325C6F-B25F-47FE-BF9A-75846A9E9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FF3C0297-AB37-4B06-8FBD-0DE85E150F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2073" y="1611483"/>
            <a:ext cx="3075709" cy="4240015"/>
          </a:xfrm>
          <a:prstGeom prst="rect">
            <a:avLst/>
          </a:prstGeom>
          <a:ln w="3175">
            <a:miter lim="400000"/>
          </a:ln>
        </p:spPr>
      </p:pic>
      <p:sp>
        <p:nvSpPr>
          <p:cNvPr id="7" name="Brian Foote and Joe Yoder">
            <a:extLst>
              <a:ext uri="{FF2B5EF4-FFF2-40B4-BE49-F238E27FC236}">
                <a16:creationId xmlns:a16="http://schemas.microsoft.com/office/drawing/2014/main" id="{A5B5C31D-0687-4E30-A778-6EB28E752585}"/>
              </a:ext>
            </a:extLst>
          </p:cNvPr>
          <p:cNvSpPr txBox="1"/>
          <p:nvPr/>
        </p:nvSpPr>
        <p:spPr>
          <a:xfrm>
            <a:off x="8769927" y="6099329"/>
            <a:ext cx="2693173" cy="36420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defRPr sz="17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rPr dirty="0">
                <a:latin typeface="Helvetica" panose="020B0604020202020204" pitchFamily="34" charset="0"/>
                <a:cs typeface="Helvetica" panose="020B0604020202020204" pitchFamily="34" charset="0"/>
              </a:rPr>
              <a:t>Brian Foote and Joe Yoder</a:t>
            </a:r>
          </a:p>
        </p:txBody>
      </p:sp>
    </p:spTree>
    <p:extLst>
      <p:ext uri="{BB962C8B-B14F-4D97-AF65-F5344CB8AC3E}">
        <p14:creationId xmlns:p14="http://schemas.microsoft.com/office/powerpoint/2010/main" val="4127813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E72A7-92DE-423B-A904-AE88EDE1F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#1: Layered</a:t>
            </a:r>
          </a:p>
        </p:txBody>
      </p:sp>
      <p:sp>
        <p:nvSpPr>
          <p:cNvPr id="3" name="Content Placeholder 2" descr="A Layered architecture showing 4 layers: a presentation layer, a business layer, a persistence layer, and a database layer">
            <a:extLst>
              <a:ext uri="{FF2B5EF4-FFF2-40B4-BE49-F238E27FC236}">
                <a16:creationId xmlns:a16="http://schemas.microsoft.com/office/drawing/2014/main" id="{F5A32929-7727-49E3-92D6-0FD395A653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500160"/>
            <a:ext cx="4075544" cy="4856190"/>
          </a:xfrm>
        </p:spPr>
        <p:txBody>
          <a:bodyPr/>
          <a:lstStyle/>
          <a:p>
            <a:r>
              <a:rPr lang="en-US" dirty="0"/>
              <a:t>Each layer depends on services from the layer or layers below</a:t>
            </a:r>
          </a:p>
          <a:p>
            <a:r>
              <a:rPr lang="en-US" dirty="0"/>
              <a:t>Organize teams by Layer</a:t>
            </a:r>
          </a:p>
          <a:p>
            <a:pPr lvl="1"/>
            <a:r>
              <a:rPr lang="en-US" dirty="0"/>
              <a:t>different layers require different expertise</a:t>
            </a:r>
          </a:p>
          <a:p>
            <a:r>
              <a:rPr lang="en-US" dirty="0"/>
              <a:t>When the layers are run on separate pieces of hardware, they are sometimes called "tiers"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3566E-D051-41A6-BE37-16C4AB460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8</a:t>
            </a:fld>
            <a:endParaRPr lang="en-US"/>
          </a:p>
        </p:txBody>
      </p:sp>
      <p:pic>
        <p:nvPicPr>
          <p:cNvPr id="4098" name="Picture 2" descr="Standard logical layers">
            <a:extLst>
              <a:ext uri="{FF2B5EF4-FFF2-40B4-BE49-F238E27FC236}">
                <a16:creationId xmlns:a16="http://schemas.microsoft.com/office/drawing/2014/main" id="{E3976394-7B12-4482-9B8D-AB6A58D14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9081" y="1899371"/>
            <a:ext cx="6323037" cy="3511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5629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2FC60-DCAB-40CD-86D1-9E697496F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Layered Architecture (</a:t>
            </a:r>
            <a:r>
              <a:rPr lang="en-US" dirty="0" err="1"/>
              <a:t>contd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A3081-1C7A-4645-886D-48D0F52F06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4546600" cy="4351338"/>
          </a:xfrm>
        </p:spPr>
        <p:txBody>
          <a:bodyPr/>
          <a:lstStyle/>
          <a:p>
            <a:r>
              <a:rPr lang="en-US" dirty="0"/>
              <a:t>Typical organization for operating systems</a:t>
            </a:r>
          </a:p>
          <a:p>
            <a:r>
              <a:rPr lang="en-US" dirty="0"/>
              <a:t>Layers communicate through procedure calls and callbacks ("up-calls")</a:t>
            </a:r>
          </a:p>
          <a:p>
            <a:r>
              <a:rPr lang="en-US" dirty="0"/>
              <a:t>Well-defined interfaces are a must!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EBFCFF-9A68-44A8-B436-EF2F48B3A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561ECD9E-E5C2-4839-851B-F136E386CB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946" y="2010784"/>
            <a:ext cx="5238974" cy="325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941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FF00"/>
        </a:solidFill>
      </a:spPr>
      <a:bodyPr rtlCol="0" anchor="ctr"/>
      <a:lstStyle>
        <a:defPPr algn="ctr">
          <a:defRPr sz="2400" dirty="0" smtClean="0">
            <a:solidFill>
              <a:sysClr val="windowText" lastClr="000000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>
            <a:lumMod val="20000"/>
            <a:lumOff val="80000"/>
          </a:schemeClr>
        </a:solidFill>
        <a:ln>
          <a:solidFill>
            <a:srgbClr val="0070C0"/>
          </a:solidFill>
        </a:ln>
      </a:spPr>
      <a:bodyPr rtlCol="0" anchor="ctr"/>
      <a:lstStyle>
        <a:defPPr algn="l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rgbClr val="0070C0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spAutoFit/>
      </a:bodyPr>
      <a:lstStyle>
        <a:defPPr algn="l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7893ce20-a697-4fd6-a4da-14011f6a471d}" enabled="1" method="Standard" siteId="{a8eec281-aaa3-4dae-ac9b-9a398b9215e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6897</TotalTime>
  <Words>3040</Words>
  <Application>Microsoft Office PowerPoint</Application>
  <PresentationFormat>Widescreen</PresentationFormat>
  <Paragraphs>469</Paragraphs>
  <Slides>43</Slides>
  <Notes>12</Notes>
  <HiddenSlides>2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43</vt:i4>
      </vt:variant>
    </vt:vector>
  </HeadingPairs>
  <TitlesOfParts>
    <vt:vector size="53" baseType="lpstr">
      <vt:lpstr>Arial</vt:lpstr>
      <vt:lpstr>Calibri</vt:lpstr>
      <vt:lpstr>Consolas</vt:lpstr>
      <vt:lpstr>Helvetica</vt:lpstr>
      <vt:lpstr>Helvetica Neue</vt:lpstr>
      <vt:lpstr>Ink Free</vt:lpstr>
      <vt:lpstr>Verdana</vt:lpstr>
      <vt:lpstr>Wingdings</vt:lpstr>
      <vt:lpstr>Office Theme</vt:lpstr>
      <vt:lpstr>1_Office Theme</vt:lpstr>
      <vt:lpstr>CS 4530: Fundamentals of Software Engineering Module 10: Application-Level Patterns</vt:lpstr>
      <vt:lpstr>Learning Objectives for this Module</vt:lpstr>
      <vt:lpstr>Three Scales of Design</vt:lpstr>
      <vt:lpstr>Design at larger scales</vt:lpstr>
      <vt:lpstr>Goal: Create a high-level picture of the system</vt:lpstr>
      <vt:lpstr>Architecture #0: Anarchic</vt:lpstr>
      <vt:lpstr>Architecture #0: Anarchic</vt:lpstr>
      <vt:lpstr>Architecture #1: Layered</vt:lpstr>
      <vt:lpstr>Layered Architecture (contd)</vt:lpstr>
      <vt:lpstr>Layers from a Spring '21 example</vt:lpstr>
      <vt:lpstr>Architecture #2: Pipeline</vt:lpstr>
      <vt:lpstr>Also good for visualizing hardware</vt:lpstr>
      <vt:lpstr>How do the stages communicate?</vt:lpstr>
      <vt:lpstr>In Express, each stage gets an object that represents the rest of the pipeline</vt:lpstr>
      <vt:lpstr>Architecture #3: Event-Driven Architecture</vt:lpstr>
      <vt:lpstr>Architecture #4: Plugins ("microkernel")</vt:lpstr>
      <vt:lpstr>Key Concepts for Plugin Architecture </vt:lpstr>
      <vt:lpstr>Example 1: git hooks</vt:lpstr>
      <vt:lpstr>Example 2: express</vt:lpstr>
      <vt:lpstr>Architecture #5: Microservices</vt:lpstr>
      <vt:lpstr>Microservices: Schematic Example</vt:lpstr>
      <vt:lpstr>Microservice Advantages and Disadvantages</vt:lpstr>
      <vt:lpstr>Microservices are (a) highly scalable and (b) trendy</vt:lpstr>
      <vt:lpstr>Lesson 10.2: Patterns of Communication</vt:lpstr>
      <vt:lpstr>1. Procedure Calls</vt:lpstr>
      <vt:lpstr>2. HTTP</vt:lpstr>
      <vt:lpstr>REST is a pattern for using HTTP</vt:lpstr>
      <vt:lpstr>Uniform Interface: URIs are nouns</vt:lpstr>
      <vt:lpstr>Examples </vt:lpstr>
      <vt:lpstr>Path parameters specify portions of the path to the resource</vt:lpstr>
      <vt:lpstr>Query parameters allow named parameters</vt:lpstr>
      <vt:lpstr>You can also put parameters in the body.</vt:lpstr>
      <vt:lpstr>Uniform Interface: Verbs are represented as http methods</vt:lpstr>
      <vt:lpstr>Example interface #1: a todo-list manager</vt:lpstr>
      <vt:lpstr>Example interface #2: the transcript database</vt:lpstr>
      <vt:lpstr>It would be better to have a machine-readable specification</vt:lpstr>
      <vt:lpstr>OpenAPI is a machine-readable specification language for REST</vt:lpstr>
      <vt:lpstr>Tools for making these protocols machine-readable</vt:lpstr>
      <vt:lpstr>Swagger example (in a routes file)</vt:lpstr>
      <vt:lpstr>Swagger-generated documentation</vt:lpstr>
      <vt:lpstr>But we'd like to do better</vt:lpstr>
      <vt:lpstr>3. Websockets</vt:lpstr>
      <vt:lpstr>Review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title</dc:title>
  <dc:creator>Mitchell Wand</dc:creator>
  <cp:lastModifiedBy>Wand, Mitchell</cp:lastModifiedBy>
  <cp:revision>98</cp:revision>
  <dcterms:created xsi:type="dcterms:W3CDTF">2021-01-07T15:19:22Z</dcterms:created>
  <dcterms:modified xsi:type="dcterms:W3CDTF">2025-09-29T21:56:34Z</dcterms:modified>
</cp:coreProperties>
</file>

<file path=docProps/thumbnail.jpeg>
</file>